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9"/>
  </p:notesMasterIdLst>
  <p:sldIdLst>
    <p:sldId id="256" r:id="rId2"/>
    <p:sldId id="265" r:id="rId3"/>
    <p:sldId id="266" r:id="rId4"/>
    <p:sldId id="273" r:id="rId5"/>
    <p:sldId id="279" r:id="rId6"/>
    <p:sldId id="278" r:id="rId7"/>
    <p:sldId id="258" r:id="rId8"/>
  </p:sldIdLst>
  <p:sldSz cx="12192000" cy="6858000"/>
  <p:notesSz cx="12192000" cy="6858000"/>
  <p:embeddedFontLst>
    <p:embeddedFont>
      <p:font typeface="Roboto" panose="02000000000000000000" pitchFamily="2" charset="0"/>
      <p:regular r:id="rId10"/>
      <p:bold r:id="rId11"/>
      <p:italic r:id="rId12"/>
      <p:boldItalic r:id="rId13"/>
    </p:embeddedFont>
    <p:embeddedFont>
      <p:font typeface="Calibri" panose="020F0502020204030204" pitchFamily="34" charset="0"/>
      <p:regular r:id="rId14"/>
      <p:bold r:id="rId15"/>
      <p:italic r:id="rId16"/>
      <p:boldItalic r:id="rId17"/>
    </p:embeddedFont>
  </p:embeddedFontLst>
  <p:defaultTextStyle>
    <a:defPPr>
      <a:defRPr kern="0"/>
    </a:def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Betz, Dr. Uwe" initials="BEZ" lastIdx="2" clrIdx="0"/>
  <p:cmAuthor id="1" name="Gisela Schiller" initials="GIS" lastIdx="1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30920"/>
    <a:srgbClr val="020E25"/>
    <a:srgbClr val="EEF5FE"/>
    <a:srgbClr val="E024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355" autoAdjust="0"/>
    <p:restoredTop sz="86425" autoAdjust="0"/>
  </p:normalViewPr>
  <p:slideViewPr>
    <p:cSldViewPr>
      <p:cViewPr varScale="1">
        <p:scale>
          <a:sx n="100" d="100"/>
          <a:sy n="100" d="100"/>
        </p:scale>
        <p:origin x="-1146" y="-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10" Type="http://schemas.openxmlformats.org/officeDocument/2006/relationships/font" Target="fonts/font1.fntdata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5.fntdata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6905625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683F85-CF64-4EE3-8E13-BE6884659249}" type="datetimeFigureOut">
              <a:rPr lang="de-DE" smtClean="0"/>
              <a:t>24.04.2026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4038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1219200" y="3300413"/>
            <a:ext cx="97536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6905625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F8BC66-8D13-464F-B9DE-AA830125D42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412099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876" y="2125980"/>
            <a:ext cx="10368598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000" b="1" i="1">
                <a:solidFill>
                  <a:srgbClr val="020E25"/>
                </a:solidFill>
                <a:latin typeface="Roboto"/>
                <a:cs typeface="Roboto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9752" y="3840480"/>
            <a:ext cx="8538845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7439" y="6377940"/>
            <a:ext cx="3903472" cy="34290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917" y="6377940"/>
            <a:ext cx="2805620" cy="3429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4/24/2026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82812" y="6377940"/>
            <a:ext cx="2805620" cy="3429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8" name="Datumsplatzhalter 7">
            <a:extLst>
              <a:ext uri="{FF2B5EF4-FFF2-40B4-BE49-F238E27FC236}">
                <a16:creationId xmlns:a16="http://schemas.microsoft.com/office/drawing/2014/main" xmlns="" id="{0597E06C-8989-02FD-E63E-4747733EE36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09917" y="6377940"/>
            <a:ext cx="2805620" cy="342900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t>4/24/2026</a:t>
            </a:fld>
            <a:endParaRPr lang="en-US"/>
          </a:p>
        </p:txBody>
      </p:sp>
      <p:sp>
        <p:nvSpPr>
          <p:cNvPr id="9" name="Fußzeilenplatzhalter 8">
            <a:extLst>
              <a:ext uri="{FF2B5EF4-FFF2-40B4-BE49-F238E27FC236}">
                <a16:creationId xmlns:a16="http://schemas.microsoft.com/office/drawing/2014/main" xmlns="" id="{9C433A1B-4B36-7A24-CAB4-C1D150A46F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47439" y="6377940"/>
            <a:ext cx="3903472" cy="342900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000" b="1" i="1">
                <a:solidFill>
                  <a:srgbClr val="020E25"/>
                </a:solidFill>
                <a:latin typeface="Roboto"/>
                <a:cs typeface="Roboto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917" y="1577340"/>
            <a:ext cx="5306282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82150" y="1577340"/>
            <a:ext cx="5306282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>
          <a:xfrm>
            <a:off x="4147439" y="6377940"/>
            <a:ext cx="3903472" cy="34290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>
          <a:xfrm>
            <a:off x="609917" y="6377940"/>
            <a:ext cx="2805620" cy="3429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4/24/2026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>
          <a:xfrm>
            <a:off x="8782812" y="6377940"/>
            <a:ext cx="2805620" cy="3429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000" b="1" i="1">
                <a:solidFill>
                  <a:srgbClr val="020E25"/>
                </a:solidFill>
                <a:latin typeface="Roboto"/>
                <a:cs typeface="Roboto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>
          <a:xfrm>
            <a:off x="4147439" y="6377940"/>
            <a:ext cx="3903472" cy="34290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>
          <a:xfrm>
            <a:off x="609917" y="6377940"/>
            <a:ext cx="2805620" cy="3429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4/24/2026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>
          <a:xfrm>
            <a:off x="8782812" y="6377940"/>
            <a:ext cx="2805620" cy="3429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>
          <a:xfrm>
            <a:off x="4147439" y="6377940"/>
            <a:ext cx="3903472" cy="34290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>
          <a:xfrm>
            <a:off x="609917" y="6377940"/>
            <a:ext cx="2805620" cy="3429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4/24/2026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>
          <a:xfrm>
            <a:off x="8782812" y="6377940"/>
            <a:ext cx="2805620" cy="3429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sv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sv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sv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2193270" cy="720090"/>
          </a:xfrm>
          <a:custGeom>
            <a:avLst/>
            <a:gdLst/>
            <a:ahLst/>
            <a:cxnLst/>
            <a:rect l="l" t="t" r="r" b="b"/>
            <a:pathLst>
              <a:path w="12193270" h="720090">
                <a:moveTo>
                  <a:pt x="12193193" y="0"/>
                </a:moveTo>
                <a:lnTo>
                  <a:pt x="0" y="0"/>
                </a:lnTo>
                <a:lnTo>
                  <a:pt x="0" y="720001"/>
                </a:lnTo>
                <a:lnTo>
                  <a:pt x="12193193" y="720001"/>
                </a:lnTo>
                <a:lnTo>
                  <a:pt x="12193193" y="0"/>
                </a:lnTo>
                <a:close/>
              </a:path>
            </a:pathLst>
          </a:custGeom>
          <a:solidFill>
            <a:srgbClr val="EEF5FE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7" name="bg object 17"/>
          <p:cNvSpPr/>
          <p:nvPr/>
        </p:nvSpPr>
        <p:spPr>
          <a:xfrm>
            <a:off x="0" y="6137998"/>
            <a:ext cx="12193270" cy="720090"/>
          </a:xfrm>
          <a:custGeom>
            <a:avLst/>
            <a:gdLst/>
            <a:ahLst/>
            <a:cxnLst/>
            <a:rect l="l" t="t" r="r" b="b"/>
            <a:pathLst>
              <a:path w="12193270" h="720090">
                <a:moveTo>
                  <a:pt x="12193193" y="0"/>
                </a:moveTo>
                <a:lnTo>
                  <a:pt x="0" y="0"/>
                </a:lnTo>
                <a:lnTo>
                  <a:pt x="0" y="720001"/>
                </a:lnTo>
                <a:lnTo>
                  <a:pt x="12193193" y="720001"/>
                </a:lnTo>
                <a:lnTo>
                  <a:pt x="12193193" y="0"/>
                </a:lnTo>
                <a:close/>
              </a:path>
            </a:pathLst>
          </a:custGeom>
          <a:solidFill>
            <a:srgbClr val="EEF5F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52964" y="1250599"/>
            <a:ext cx="8759190" cy="482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000" b="1" i="1">
                <a:solidFill>
                  <a:srgbClr val="020E25"/>
                </a:solidFill>
                <a:latin typeface="Roboto"/>
                <a:cs typeface="Roboto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09917" y="1577340"/>
            <a:ext cx="10978515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 dirty="0"/>
          </a:p>
        </p:txBody>
      </p:sp>
      <p:pic>
        <p:nvPicPr>
          <p:cNvPr id="11" name="Grafik 10" descr="Ein Bild, das Dunkelheit, Astronomie enthält.&#10;&#10;KI-generierte Inhalte können fehlerhaft sein.">
            <a:extLst>
              <a:ext uri="{FF2B5EF4-FFF2-40B4-BE49-F238E27FC236}">
                <a16:creationId xmlns:a16="http://schemas.microsoft.com/office/drawing/2014/main" xmlns="" id="{438079BC-95A8-B571-E1CD-B50C2F84DAB5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01" y="195729"/>
            <a:ext cx="1765199" cy="330975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xmlns="" id="{1D7B5BE9-B9FC-3DC5-34DA-888F7EAB2CD5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444601" y="6327662"/>
            <a:ext cx="1231798" cy="295793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xmlns="" id="{AA9ACAA8-DFF8-57E2-C3B0-A71892D7DDBD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8709533" y="6334290"/>
            <a:ext cx="344523" cy="344523"/>
          </a:xfrm>
          <a:prstGeom prst="rect">
            <a:avLst/>
          </a:prstGeom>
        </p:spPr>
      </p:pic>
      <p:sp>
        <p:nvSpPr>
          <p:cNvPr id="34" name="Ellipse 33">
            <a:extLst>
              <a:ext uri="{FF2B5EF4-FFF2-40B4-BE49-F238E27FC236}">
                <a16:creationId xmlns:a16="http://schemas.microsoft.com/office/drawing/2014/main" xmlns="" id="{0AEEBC17-5A48-8B5D-2B8F-FB2CBC9535DA}"/>
              </a:ext>
            </a:extLst>
          </p:cNvPr>
          <p:cNvSpPr/>
          <p:nvPr userDrawn="1"/>
        </p:nvSpPr>
        <p:spPr>
          <a:xfrm>
            <a:off x="8896305" y="6302935"/>
            <a:ext cx="247695" cy="247695"/>
          </a:xfrm>
          <a:prstGeom prst="ellipse">
            <a:avLst/>
          </a:prstGeom>
          <a:solidFill>
            <a:srgbClr val="B3092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36" name="Grafik 35">
            <a:extLst>
              <a:ext uri="{FF2B5EF4-FFF2-40B4-BE49-F238E27FC236}">
                <a16:creationId xmlns:a16="http://schemas.microsoft.com/office/drawing/2014/main" xmlns="" id="{06B87A99-1BAD-2806-BB23-BD70A97ED9A7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10972800" y="6231669"/>
            <a:ext cx="1054938" cy="637922"/>
          </a:xfrm>
          <a:prstGeom prst="rect">
            <a:avLst/>
          </a:prstGeom>
        </p:spPr>
      </p:pic>
      <p:sp>
        <p:nvSpPr>
          <p:cNvPr id="37" name="Textfeld 36">
            <a:extLst>
              <a:ext uri="{FF2B5EF4-FFF2-40B4-BE49-F238E27FC236}">
                <a16:creationId xmlns:a16="http://schemas.microsoft.com/office/drawing/2014/main" xmlns="" id="{9F286CCB-97A2-0DEF-A512-1CC428F9D077}"/>
              </a:ext>
            </a:extLst>
          </p:cNvPr>
          <p:cNvSpPr txBox="1"/>
          <p:nvPr userDrawn="1"/>
        </p:nvSpPr>
        <p:spPr>
          <a:xfrm>
            <a:off x="9296400" y="6359543"/>
            <a:ext cx="1219200" cy="276999"/>
          </a:xfrm>
          <a:prstGeom prst="rect">
            <a:avLst/>
          </a:prstGeom>
          <a:noFill/>
        </p:spPr>
        <p:txBody>
          <a:bodyPr wrap="square" lIns="36000" rtlCol="0">
            <a:spAutoFit/>
          </a:bodyPr>
          <a:lstStyle/>
          <a:p>
            <a:r>
              <a:rPr lang="de-DE" sz="1200" b="1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mein-beruf.de </a:t>
            </a:r>
            <a:endParaRPr lang="de-DE" sz="12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sv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2.sv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sv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sv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sv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 descr="$PPTXTitle">
            <a:extLst>
              <a:ext uri="{FF2B5EF4-FFF2-40B4-BE49-F238E27FC236}">
                <a16:creationId xmlns:a16="http://schemas.microsoft.com/office/drawing/2014/main" xmlns="" id="{20D45343-4927-1CD7-8835-364812947CF9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762053" y="1752600"/>
            <a:ext cx="5562547" cy="1674817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1270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lvl1pPr>
              <a:defRPr sz="3000" b="1" i="1">
                <a:solidFill>
                  <a:srgbClr val="020E25"/>
                </a:solidFill>
                <a:latin typeface="Roboto"/>
                <a:ea typeface="+mj-ea"/>
                <a:cs typeface="Roboto"/>
              </a:defRPr>
            </a:lvl1pPr>
          </a:lstStyle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3600" b="1" i="0" u="none" strike="noStrike" kern="0" cap="none" spc="0" normalizeH="0" baseline="0" noProof="0" dirty="0">
                <a:ln>
                  <a:noFill/>
                </a:ln>
                <a:solidFill>
                  <a:srgbClr val="020E25"/>
                </a:solidFill>
                <a:effectLst/>
                <a:uLnTx/>
                <a:uFillTx/>
                <a:latin typeface="Roboto"/>
                <a:ea typeface="+mj-ea"/>
                <a:cs typeface="Roboto"/>
              </a:rPr>
              <a:t>Berufe für eine klimafreundliche</a:t>
            </a:r>
            <a:r>
              <a:rPr kumimoji="0" lang="de-DE" sz="3600" b="1" i="0" u="none" strike="noStrike" kern="0" cap="none" spc="0" normalizeH="0" baseline="0" noProof="0" dirty="0">
                <a:ln>
                  <a:noFill/>
                </a:ln>
                <a:solidFill>
                  <a:srgbClr val="B30920"/>
                </a:solidFill>
                <a:effectLst/>
                <a:uLnTx/>
                <a:uFillTx/>
                <a:latin typeface="Roboto"/>
                <a:ea typeface="+mj-ea"/>
                <a:cs typeface="Roboto"/>
              </a:rPr>
              <a:t> ZUKUNFT</a:t>
            </a:r>
            <a:endParaRPr kumimoji="0" lang="de-DE" sz="3600" b="0" i="0" u="none" strike="noStrike" kern="0" cap="none" spc="0" normalizeH="0" baseline="0" noProof="0" dirty="0">
              <a:ln>
                <a:noFill/>
              </a:ln>
              <a:solidFill>
                <a:srgbClr val="B30920"/>
              </a:solidFill>
              <a:effectLst/>
              <a:uLnTx/>
              <a:uFillTx/>
              <a:latin typeface="Roboto"/>
              <a:ea typeface="+mj-ea"/>
              <a:cs typeface="Roboto"/>
            </a:endParaRPr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xmlns="" id="{97CF7618-9717-CAC8-0083-D71661071B6B}"/>
              </a:ext>
            </a:extLst>
          </p:cNvPr>
          <p:cNvSpPr txBox="1"/>
          <p:nvPr/>
        </p:nvSpPr>
        <p:spPr>
          <a:xfrm>
            <a:off x="762053" y="3810000"/>
            <a:ext cx="5029148" cy="68993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2200" dirty="0">
                <a:latin typeface="Roboto" panose="02000000000000000000" pitchFamily="2" charset="0"/>
                <a:ea typeface="Roboto" panose="02000000000000000000" pitchFamily="2" charset="0"/>
              </a:rPr>
              <a:t>Deine Möglichkeiten in der Elektromobilität</a:t>
            </a:r>
            <a:endParaRPr kumimoji="0" sz="2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10" name="Grafik 9" descr="Eine junge Frau hält das Modell eines Windrads in der Hand.">
            <a:extLst>
              <a:ext uri="{FF2B5EF4-FFF2-40B4-BE49-F238E27FC236}">
                <a16:creationId xmlns:a16="http://schemas.microsoft.com/office/drawing/2014/main" xmlns="" id="{CF844840-3A49-D578-1D6C-C98D787372D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33" t="35" r="1" b="-35"/>
          <a:stretch>
            <a:fillRect/>
          </a:stretch>
        </p:blipFill>
        <p:spPr>
          <a:xfrm>
            <a:off x="6705600" y="1143000"/>
            <a:ext cx="4572000" cy="4572000"/>
          </a:xfrm>
          <a:prstGeom prst="roundRect">
            <a:avLst>
              <a:gd name="adj" fmla="val 3958"/>
            </a:avLst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E4A98668-09E4-EA03-C6E8-E2C10185BC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06869FB0-7F61-48E3-805E-D5CD3B8546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2964" y="1174399"/>
            <a:ext cx="8672036" cy="461665"/>
          </a:xfrm>
        </p:spPr>
        <p:txBody>
          <a:bodyPr/>
          <a:lstStyle/>
          <a:p>
            <a:pPr lvl="0"/>
            <a:r>
              <a:rPr lang="de-DE" dirty="0"/>
              <a:t>Elektromobilität im Alltag und in der Berufswelt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xmlns="" id="{8E6111E2-1302-E1B2-3D3B-A1B301A8CAD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xmlns="" r:embed="rId2"/>
              </a:ext>
            </a:extLst>
          </a:blip>
          <a:srcRect l="39943" t="15234" r="-778" b="13825"/>
          <a:stretch>
            <a:fillRect/>
          </a:stretch>
        </p:blipFill>
        <p:spPr>
          <a:xfrm>
            <a:off x="914400" y="914400"/>
            <a:ext cx="685800" cy="192024"/>
          </a:xfrm>
          <a:prstGeom prst="rect">
            <a:avLst/>
          </a:prstGeom>
        </p:spPr>
      </p:pic>
      <p:pic>
        <p:nvPicPr>
          <p:cNvPr id="8" name="Grafik 7" descr="Eine Frau lädt ein E-Auto auf. ">
            <a:extLst>
              <a:ext uri="{FF2B5EF4-FFF2-40B4-BE49-F238E27FC236}">
                <a16:creationId xmlns:a16="http://schemas.microsoft.com/office/drawing/2014/main" xmlns="" id="{8EDCA581-5B0E-AE67-CF49-44E1977299D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5" r="2285"/>
          <a:stretch/>
        </p:blipFill>
        <p:spPr>
          <a:xfrm>
            <a:off x="852963" y="2057400"/>
            <a:ext cx="5186557" cy="3626201"/>
          </a:xfrm>
          <a:prstGeom prst="roundRect">
            <a:avLst>
              <a:gd name="adj" fmla="val 5874"/>
            </a:avLst>
          </a:prstGeom>
        </p:spPr>
      </p:pic>
      <p:sp>
        <p:nvSpPr>
          <p:cNvPr id="6" name="Rechteck: abgerundete Ecken 5">
            <a:extLst>
              <a:ext uri="{FF2B5EF4-FFF2-40B4-BE49-F238E27FC236}">
                <a16:creationId xmlns:a16="http://schemas.microsoft.com/office/drawing/2014/main" xmlns="" id="{5EA4DC85-2C8C-DE33-1A55-71A14856D04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>
            <a:off x="6481957" y="2636966"/>
            <a:ext cx="5181600" cy="461665"/>
          </a:xfrm>
          <a:prstGeom prst="roundRect">
            <a:avLst>
              <a:gd name="adj" fmla="val 19138"/>
            </a:avLst>
          </a:prstGeom>
          <a:solidFill>
            <a:schemeClr val="bg1"/>
          </a:solidFill>
          <a:ln w="25400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xmlns="" id="{B808D990-9607-2689-C77C-D6FAE05786E7}"/>
              </a:ext>
            </a:extLst>
          </p:cNvPr>
          <p:cNvSpPr txBox="1"/>
          <p:nvPr/>
        </p:nvSpPr>
        <p:spPr>
          <a:xfrm>
            <a:off x="6558157" y="2683132"/>
            <a:ext cx="5105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latin typeface="Roboto" panose="02000000000000000000" pitchFamily="2" charset="0"/>
                <a:ea typeface="Roboto" panose="02000000000000000000" pitchFamily="2" charset="0"/>
              </a:rPr>
              <a:t>Wo begegnet euch Elektromobilität im Alltag?</a:t>
            </a:r>
            <a:endParaRPr lang="de-DE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1" name="Rechteck: abgerundete Ecken 10">
            <a:extLst>
              <a:ext uri="{FF2B5EF4-FFF2-40B4-BE49-F238E27FC236}">
                <a16:creationId xmlns:a16="http://schemas.microsoft.com/office/drawing/2014/main" xmlns="" id="{9B66587B-3CCD-FA74-0493-8557BE4FF99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>
            <a:off x="6481957" y="3352800"/>
            <a:ext cx="5181600" cy="461665"/>
          </a:xfrm>
          <a:prstGeom prst="roundRect">
            <a:avLst>
              <a:gd name="adj" fmla="val 19138"/>
            </a:avLst>
          </a:prstGeom>
          <a:solidFill>
            <a:schemeClr val="bg1"/>
          </a:solidFill>
          <a:ln w="25400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xmlns="" id="{4BEF21D6-95BC-72F8-B0B0-37EE441654BF}"/>
              </a:ext>
            </a:extLst>
          </p:cNvPr>
          <p:cNvSpPr txBox="1"/>
          <p:nvPr/>
        </p:nvSpPr>
        <p:spPr>
          <a:xfrm>
            <a:off x="6558157" y="3398966"/>
            <a:ext cx="5105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latin typeface="Roboto" panose="02000000000000000000" pitchFamily="2" charset="0"/>
                <a:ea typeface="Roboto" panose="02000000000000000000" pitchFamily="2" charset="0"/>
              </a:rPr>
              <a:t>Welche Berufe haben damit zu tun?</a:t>
            </a:r>
            <a:endParaRPr lang="de-DE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4" name="Rechteck: abgerundete Ecken 13">
            <a:extLst>
              <a:ext uri="{FF2B5EF4-FFF2-40B4-BE49-F238E27FC236}">
                <a16:creationId xmlns:a16="http://schemas.microsoft.com/office/drawing/2014/main" xmlns="" id="{454292B9-51AA-9864-47B9-E294BA8359C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>
            <a:off x="6481957" y="4394377"/>
            <a:ext cx="5186558" cy="580179"/>
          </a:xfrm>
          <a:prstGeom prst="roundRect">
            <a:avLst>
              <a:gd name="adj" fmla="val 13416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xmlns="" id="{EAFAFA03-2D64-5DC9-1FD4-24EBEF641469}"/>
              </a:ext>
            </a:extLst>
          </p:cNvPr>
          <p:cNvSpPr txBox="1"/>
          <p:nvPr/>
        </p:nvSpPr>
        <p:spPr>
          <a:xfrm>
            <a:off x="6904428" y="4400270"/>
            <a:ext cx="48402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Elektromobilität bedeutet Fortbewegung mit elektrisch betriebenen Fahrzeugen (z.B. E-Auto, E-Bus, E-Bike).</a:t>
            </a:r>
          </a:p>
        </p:txBody>
      </p:sp>
      <p:pic>
        <p:nvPicPr>
          <p:cNvPr id="16" name="Grafik 15">
            <a:extLst>
              <a:ext uri="{FF2B5EF4-FFF2-40B4-BE49-F238E27FC236}">
                <a16:creationId xmlns:a16="http://schemas.microsoft.com/office/drawing/2014/main" xmlns="" id="{297A3191-9538-1932-4043-C6D85414E08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548827" y="4441156"/>
            <a:ext cx="319809" cy="319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1242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2BC54C4E-E8BD-F163-8415-4D487BC319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69521CE1-1495-76A9-571C-E979AEAEE1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2964" y="1174399"/>
            <a:ext cx="3652838" cy="461665"/>
          </a:xfrm>
        </p:spPr>
        <p:txBody>
          <a:bodyPr/>
          <a:lstStyle/>
          <a:p>
            <a:pPr lvl="0"/>
            <a:r>
              <a:rPr lang="de-DE" dirty="0"/>
              <a:t>Berufe recherchieren 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xmlns="" id="{335BA918-0CC0-DCE8-B9D1-B2D86607AB4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xmlns="" r:embed="rId2"/>
              </a:ext>
            </a:extLst>
          </a:blip>
          <a:srcRect l="39943" t="15234" r="-778" b="13825"/>
          <a:stretch>
            <a:fillRect/>
          </a:stretch>
        </p:blipFill>
        <p:spPr>
          <a:xfrm>
            <a:off x="914400" y="914400"/>
            <a:ext cx="685800" cy="192024"/>
          </a:xfrm>
          <a:prstGeom prst="rect">
            <a:avLst/>
          </a:prstGeom>
        </p:spPr>
      </p:pic>
      <p:sp>
        <p:nvSpPr>
          <p:cNvPr id="9" name="Rechteck: abgerundete Ecken 8">
            <a:extLst>
              <a:ext uri="{FF2B5EF4-FFF2-40B4-BE49-F238E27FC236}">
                <a16:creationId xmlns:a16="http://schemas.microsoft.com/office/drawing/2014/main" xmlns="" id="{F000B17E-942C-82C0-8D43-EC58E55DFD9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>
            <a:off x="918210" y="2019300"/>
            <a:ext cx="3180398" cy="2400300"/>
          </a:xfrm>
          <a:prstGeom prst="roundRect">
            <a:avLst>
              <a:gd name="adj" fmla="val 10172"/>
            </a:avLst>
          </a:prstGeom>
          <a:solidFill>
            <a:schemeClr val="bg1"/>
          </a:solidFill>
          <a:ln>
            <a:noFill/>
            <a:prstDash val="sysDash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: abgerundete Ecken 10">
            <a:extLst>
              <a:ext uri="{FF2B5EF4-FFF2-40B4-BE49-F238E27FC236}">
                <a16:creationId xmlns:a16="http://schemas.microsoft.com/office/drawing/2014/main" xmlns="" id="{B14C7698-8A34-028C-BD50-FD9FA22AC6F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>
            <a:off x="4505801" y="2019300"/>
            <a:ext cx="3180398" cy="2400300"/>
          </a:xfrm>
          <a:prstGeom prst="roundRect">
            <a:avLst>
              <a:gd name="adj" fmla="val 10172"/>
            </a:avLst>
          </a:prstGeom>
          <a:solidFill>
            <a:schemeClr val="bg1"/>
          </a:solidFill>
          <a:ln>
            <a:noFill/>
            <a:prstDash val="sysDash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Rechteck: abgerundete Ecken 15">
            <a:extLst>
              <a:ext uri="{FF2B5EF4-FFF2-40B4-BE49-F238E27FC236}">
                <a16:creationId xmlns:a16="http://schemas.microsoft.com/office/drawing/2014/main" xmlns="" id="{431E8A15-CDD2-B290-A845-55B9F14138C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>
            <a:off x="8093392" y="2019300"/>
            <a:ext cx="3180398" cy="2400300"/>
          </a:xfrm>
          <a:prstGeom prst="roundRect">
            <a:avLst>
              <a:gd name="adj" fmla="val 10172"/>
            </a:avLst>
          </a:prstGeom>
          <a:solidFill>
            <a:schemeClr val="bg1"/>
          </a:solidFill>
          <a:ln>
            <a:noFill/>
            <a:prstDash val="sysDash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Rechteck: abgerundete Ecken 2">
            <a:extLst>
              <a:ext uri="{FF2B5EF4-FFF2-40B4-BE49-F238E27FC236}">
                <a16:creationId xmlns:a16="http://schemas.microsoft.com/office/drawing/2014/main" xmlns="" id="{4F4C08C2-60BD-CEDF-9127-1CDD9E46CF7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>
            <a:off x="4081640" y="4672553"/>
            <a:ext cx="4028719" cy="1337702"/>
          </a:xfrm>
          <a:prstGeom prst="roundRect">
            <a:avLst>
              <a:gd name="adj" fmla="val 10172"/>
            </a:avLst>
          </a:prstGeom>
          <a:solidFill>
            <a:schemeClr val="bg1"/>
          </a:solidFill>
          <a:ln>
            <a:noFill/>
            <a:prstDash val="sysDash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Ellipse 20">
            <a:extLst>
              <a:ext uri="{FF2B5EF4-FFF2-40B4-BE49-F238E27FC236}">
                <a16:creationId xmlns:a16="http://schemas.microsoft.com/office/drawing/2014/main" xmlns="" id="{88F5D4E8-C3EA-75E3-F4CD-671BCC0D8EA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>
            <a:off x="609481" y="1714381"/>
            <a:ext cx="609838" cy="609838"/>
          </a:xfrm>
          <a:prstGeom prst="ellipse">
            <a:avLst/>
          </a:prstGeom>
          <a:solidFill>
            <a:srgbClr val="B3092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Ellipse 23">
            <a:extLst>
              <a:ext uri="{FF2B5EF4-FFF2-40B4-BE49-F238E27FC236}">
                <a16:creationId xmlns:a16="http://schemas.microsoft.com/office/drawing/2014/main" xmlns="" id="{9ABD9926-64CF-D3EE-6DF0-C7619E0944D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>
            <a:off x="4200882" y="1714381"/>
            <a:ext cx="609838" cy="609838"/>
          </a:xfrm>
          <a:prstGeom prst="ellipse">
            <a:avLst/>
          </a:prstGeom>
          <a:solidFill>
            <a:srgbClr val="B3092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Ellipse 24">
            <a:extLst>
              <a:ext uri="{FF2B5EF4-FFF2-40B4-BE49-F238E27FC236}">
                <a16:creationId xmlns:a16="http://schemas.microsoft.com/office/drawing/2014/main" xmlns="" id="{D3F75C7F-A341-527A-7476-3CD41139B29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>
            <a:off x="7788831" y="1714381"/>
            <a:ext cx="609838" cy="609838"/>
          </a:xfrm>
          <a:prstGeom prst="ellipse">
            <a:avLst/>
          </a:prstGeom>
          <a:solidFill>
            <a:srgbClr val="B3092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6" name="Textfeld 25">
            <a:extLst>
              <a:ext uri="{FF2B5EF4-FFF2-40B4-BE49-F238E27FC236}">
                <a16:creationId xmlns:a16="http://schemas.microsoft.com/office/drawing/2014/main" xmlns="" id="{EF1B2033-F7E6-7AA2-02B5-9104EE0DD5C1}"/>
              </a:ext>
            </a:extLst>
          </p:cNvPr>
          <p:cNvSpPr txBox="1"/>
          <p:nvPr/>
        </p:nvSpPr>
        <p:spPr>
          <a:xfrm>
            <a:off x="609481" y="1714381"/>
            <a:ext cx="609838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de-DE" sz="32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1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xmlns="" id="{3C8FBA5A-142A-C03B-6176-B9F8D3DA07C1}"/>
              </a:ext>
            </a:extLst>
          </p:cNvPr>
          <p:cNvSpPr txBox="1"/>
          <p:nvPr/>
        </p:nvSpPr>
        <p:spPr>
          <a:xfrm>
            <a:off x="1055845" y="2133600"/>
            <a:ext cx="289500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DE" sz="2800" b="1" i="1" kern="0" dirty="0">
                <a:effectLst/>
                <a:latin typeface="Roboto" panose="02000000000000000000" pitchFamily="2" charset="0"/>
                <a:ea typeface="Roboto" panose="02000000000000000000" pitchFamily="2" charset="0"/>
              </a:rPr>
              <a:t>Beruf anschauen (Karteikarte)</a:t>
            </a:r>
            <a:endParaRPr lang="de-DE" sz="2800" b="1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32" name="Grafik 31" descr="Grafik einer Hand mit einem Werkzeug.">
            <a:extLst>
              <a:ext uri="{FF2B5EF4-FFF2-40B4-BE49-F238E27FC236}">
                <a16:creationId xmlns:a16="http://schemas.microsoft.com/office/drawing/2014/main" xmlns="" id="{58D18B9E-27E5-85CF-F7F4-41D7D43C40A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00" y="3200400"/>
            <a:ext cx="1024140" cy="1024140"/>
          </a:xfrm>
          <a:prstGeom prst="rect">
            <a:avLst/>
          </a:prstGeom>
        </p:spPr>
      </p:pic>
      <p:sp>
        <p:nvSpPr>
          <p:cNvPr id="27" name="Textfeld 26">
            <a:extLst>
              <a:ext uri="{FF2B5EF4-FFF2-40B4-BE49-F238E27FC236}">
                <a16:creationId xmlns:a16="http://schemas.microsoft.com/office/drawing/2014/main" xmlns="" id="{3A4E1F58-AE13-2A0A-C2C2-98B61CD5EABD}"/>
              </a:ext>
            </a:extLst>
          </p:cNvPr>
          <p:cNvSpPr txBox="1"/>
          <p:nvPr/>
        </p:nvSpPr>
        <p:spPr>
          <a:xfrm>
            <a:off x="4200882" y="1726912"/>
            <a:ext cx="609838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de-DE" sz="32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2</a:t>
            </a:r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xmlns="" id="{0BE22AE7-A458-BDC5-343A-322E144B0329}"/>
              </a:ext>
            </a:extLst>
          </p:cNvPr>
          <p:cNvSpPr txBox="1"/>
          <p:nvPr/>
        </p:nvSpPr>
        <p:spPr>
          <a:xfrm>
            <a:off x="4874032" y="2133538"/>
            <a:ext cx="238553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DE" sz="2800" b="1" i="1" kern="0" dirty="0">
                <a:effectLst/>
                <a:latin typeface="Roboto" panose="02000000000000000000" pitchFamily="2" charset="0"/>
                <a:ea typeface="Roboto" panose="02000000000000000000" pitchFamily="2" charset="0"/>
              </a:rPr>
              <a:t>Infos recherchieren</a:t>
            </a:r>
          </a:p>
        </p:txBody>
      </p:sp>
      <p:pic>
        <p:nvPicPr>
          <p:cNvPr id="35" name="Grafik 34" descr="Grafik einer Lupe.">
            <a:extLst>
              <a:ext uri="{FF2B5EF4-FFF2-40B4-BE49-F238E27FC236}">
                <a16:creationId xmlns:a16="http://schemas.microsoft.com/office/drawing/2014/main" xmlns="" id="{8F2FE9F5-8EE4-AAE7-9B44-6E456C78E77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6032" y="3263655"/>
            <a:ext cx="979935" cy="979935"/>
          </a:xfrm>
          <a:prstGeom prst="rect">
            <a:avLst/>
          </a:prstGeom>
        </p:spPr>
      </p:pic>
      <p:sp>
        <p:nvSpPr>
          <p:cNvPr id="28" name="Textfeld 27">
            <a:extLst>
              <a:ext uri="{FF2B5EF4-FFF2-40B4-BE49-F238E27FC236}">
                <a16:creationId xmlns:a16="http://schemas.microsoft.com/office/drawing/2014/main" xmlns="" id="{11659F1C-FDEC-7109-E08B-6F8C7A08A6A0}"/>
              </a:ext>
            </a:extLst>
          </p:cNvPr>
          <p:cNvSpPr txBox="1"/>
          <p:nvPr/>
        </p:nvSpPr>
        <p:spPr>
          <a:xfrm>
            <a:off x="7778711" y="1714262"/>
            <a:ext cx="609838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de-DE" sz="32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3</a:t>
            </a: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xmlns="" id="{A7D39866-6B9D-4B80-4C24-57629AC4C73F}"/>
              </a:ext>
            </a:extLst>
          </p:cNvPr>
          <p:cNvSpPr txBox="1"/>
          <p:nvPr/>
        </p:nvSpPr>
        <p:spPr>
          <a:xfrm>
            <a:off x="8593454" y="2133600"/>
            <a:ext cx="237934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DE" sz="2800" b="1" i="1" kern="0" dirty="0">
                <a:effectLst/>
                <a:latin typeface="Roboto" panose="02000000000000000000" pitchFamily="2" charset="0"/>
                <a:ea typeface="Roboto" panose="02000000000000000000" pitchFamily="2" charset="0"/>
              </a:rPr>
              <a:t>Arbeitsblatt 1 ausfüllen</a:t>
            </a:r>
          </a:p>
        </p:txBody>
      </p:sp>
      <p:pic>
        <p:nvPicPr>
          <p:cNvPr id="30" name="Grafik 29" descr="Grafik eines Zettels mit Stift.">
            <a:extLst>
              <a:ext uri="{FF2B5EF4-FFF2-40B4-BE49-F238E27FC236}">
                <a16:creationId xmlns:a16="http://schemas.microsoft.com/office/drawing/2014/main" xmlns="" id="{096541DB-32C1-BA8E-1CC1-7EDCA8DC25B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0252" y="3200400"/>
            <a:ext cx="1086677" cy="1086677"/>
          </a:xfrm>
          <a:prstGeom prst="rect">
            <a:avLst/>
          </a:prstGeom>
        </p:spPr>
      </p:pic>
      <p:pic>
        <p:nvPicPr>
          <p:cNvPr id="8" name="Grafik 7" descr="Logo von Berufenet.">
            <a:extLst>
              <a:ext uri="{FF2B5EF4-FFF2-40B4-BE49-F238E27FC236}">
                <a16:creationId xmlns:a16="http://schemas.microsoft.com/office/drawing/2014/main" xmlns="" id="{D07146C3-0455-CE8D-788A-B090C4CD1A7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9452" y="5041681"/>
            <a:ext cx="1826548" cy="599446"/>
          </a:xfrm>
          <a:prstGeom prst="rect">
            <a:avLst/>
          </a:prstGeom>
        </p:spPr>
      </p:pic>
      <p:pic>
        <p:nvPicPr>
          <p:cNvPr id="6" name="Grafik 5" descr="QR-Code zu Berufenet.">
            <a:extLst>
              <a:ext uri="{FF2B5EF4-FFF2-40B4-BE49-F238E27FC236}">
                <a16:creationId xmlns:a16="http://schemas.microsoft.com/office/drawing/2014/main" xmlns="" id="{4B1ABD9D-2985-583A-98C0-741A0FEC9BA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8846" y="4748861"/>
            <a:ext cx="1161443" cy="1161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77758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200DE3BD-034D-71D6-65F5-5632905EA5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: abgerundete Ecken 5">
            <a:extLst>
              <a:ext uri="{FF2B5EF4-FFF2-40B4-BE49-F238E27FC236}">
                <a16:creationId xmlns:a16="http://schemas.microsoft.com/office/drawing/2014/main" xmlns="" id="{2A56961A-03A9-B07F-8FD1-30EE0B4CC0C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>
            <a:off x="836860" y="4071106"/>
            <a:ext cx="5624036" cy="685801"/>
          </a:xfrm>
          <a:prstGeom prst="roundRect">
            <a:avLst>
              <a:gd name="adj" fmla="val 13342"/>
            </a:avLst>
          </a:prstGeom>
          <a:solidFill>
            <a:schemeClr val="bg1"/>
          </a:solidFill>
          <a:ln w="25400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Rechteck: abgerundete Ecken 2">
            <a:extLst>
              <a:ext uri="{FF2B5EF4-FFF2-40B4-BE49-F238E27FC236}">
                <a16:creationId xmlns:a16="http://schemas.microsoft.com/office/drawing/2014/main" xmlns="" id="{089550EA-4CEA-0FE8-7934-3DFBEB2EDE2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>
            <a:off x="852964" y="2209799"/>
            <a:ext cx="5624036" cy="685801"/>
          </a:xfrm>
          <a:prstGeom prst="roundRect">
            <a:avLst>
              <a:gd name="adj" fmla="val 13342"/>
            </a:avLst>
          </a:prstGeom>
          <a:solidFill>
            <a:schemeClr val="bg1"/>
          </a:solidFill>
          <a:ln w="25400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Rechteck: abgerundete Ecken 14">
            <a:extLst>
              <a:ext uri="{FF2B5EF4-FFF2-40B4-BE49-F238E27FC236}">
                <a16:creationId xmlns:a16="http://schemas.microsoft.com/office/drawing/2014/main" xmlns="" id="{DCDD83A7-8035-8D35-DF80-022DCC6D795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>
            <a:off x="7086600" y="2209799"/>
            <a:ext cx="4824761" cy="3352801"/>
          </a:xfrm>
          <a:prstGeom prst="roundRect">
            <a:avLst>
              <a:gd name="adj" fmla="val 4780"/>
            </a:avLst>
          </a:prstGeom>
          <a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 w="254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Rechteck: abgerundete Ecken 4">
            <a:extLst>
              <a:ext uri="{FF2B5EF4-FFF2-40B4-BE49-F238E27FC236}">
                <a16:creationId xmlns:a16="http://schemas.microsoft.com/office/drawing/2014/main" xmlns="" id="{2051FE53-3878-AF3B-3947-70DC8FAA5CC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>
            <a:off x="845501" y="3154471"/>
            <a:ext cx="5624036" cy="685801"/>
          </a:xfrm>
          <a:prstGeom prst="roundRect">
            <a:avLst>
              <a:gd name="adj" fmla="val 13342"/>
            </a:avLst>
          </a:prstGeom>
          <a:solidFill>
            <a:schemeClr val="bg1"/>
          </a:solidFill>
          <a:ln w="25400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xmlns="" id="{626E0E0C-2D1D-1F14-0FC3-1C062F6FA50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l="39943" t="15234" r="-778" b="13825"/>
          <a:stretch>
            <a:fillRect/>
          </a:stretch>
        </p:blipFill>
        <p:spPr>
          <a:xfrm>
            <a:off x="914400" y="914400"/>
            <a:ext cx="685800" cy="192024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xmlns="" id="{80F9226F-86E8-DBB7-DF69-A117DFBD22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2964" y="1174399"/>
            <a:ext cx="3185636" cy="461665"/>
          </a:xfrm>
        </p:spPr>
        <p:txBody>
          <a:bodyPr/>
          <a:lstStyle/>
          <a:p>
            <a:pPr lvl="0"/>
            <a:r>
              <a:rPr lang="de-DE" dirty="0"/>
              <a:t>Eure Ergebnisse</a:t>
            </a: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xmlns="" id="{D654E8F3-478A-A665-B328-63E97F4080AC}"/>
              </a:ext>
            </a:extLst>
          </p:cNvPr>
          <p:cNvSpPr txBox="1"/>
          <p:nvPr/>
        </p:nvSpPr>
        <p:spPr>
          <a:xfrm>
            <a:off x="1226663" y="2368033"/>
            <a:ext cx="48620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b="1" dirty="0">
                <a:latin typeface="Roboto" panose="02000000000000000000" pitchFamily="2" charset="0"/>
                <a:ea typeface="Roboto" panose="02000000000000000000" pitchFamily="2" charset="0"/>
              </a:rPr>
              <a:t>Stellt einen Beruf vor </a:t>
            </a:r>
            <a:r>
              <a:rPr lang="de-DE" dirty="0">
                <a:latin typeface="Roboto" panose="02000000000000000000" pitchFamily="2" charset="0"/>
                <a:ea typeface="Roboto" panose="02000000000000000000" pitchFamily="2" charset="0"/>
              </a:rPr>
              <a:t>(maximal  2 Minuten)</a:t>
            </a:r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xmlns="" id="{C9B254E9-B0E6-1740-2ECB-0925F763D1AC}"/>
              </a:ext>
            </a:extLst>
          </p:cNvPr>
          <p:cNvSpPr txBox="1"/>
          <p:nvPr/>
        </p:nvSpPr>
        <p:spPr>
          <a:xfrm>
            <a:off x="836860" y="3312705"/>
            <a:ext cx="56240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800" b="1" dirty="0">
                <a:latin typeface="Roboto" panose="02000000000000000000" pitchFamily="2" charset="0"/>
                <a:ea typeface="Roboto" panose="02000000000000000000" pitchFamily="2" charset="0"/>
              </a:rPr>
              <a:t>Orientiert euch am Arbeitsblatt</a:t>
            </a:r>
          </a:p>
        </p:txBody>
      </p:sp>
      <p:sp>
        <p:nvSpPr>
          <p:cNvPr id="23" name="Textfeld 22">
            <a:extLst>
              <a:ext uri="{FF2B5EF4-FFF2-40B4-BE49-F238E27FC236}">
                <a16:creationId xmlns:a16="http://schemas.microsoft.com/office/drawing/2014/main" xmlns="" id="{4513FC75-3903-8B63-85BA-6DEA91D04D5D}"/>
              </a:ext>
            </a:extLst>
          </p:cNvPr>
          <p:cNvSpPr txBox="1"/>
          <p:nvPr/>
        </p:nvSpPr>
        <p:spPr>
          <a:xfrm>
            <a:off x="856892" y="4087300"/>
            <a:ext cx="56240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b="1" dirty="0">
                <a:latin typeface="Roboto" panose="02000000000000000000" pitchFamily="2" charset="0"/>
                <a:ea typeface="Roboto" panose="02000000000000000000" pitchFamily="2" charset="0"/>
              </a:rPr>
              <a:t>Achtet auf den Fokus: </a:t>
            </a:r>
          </a:p>
          <a:p>
            <a:pPr algn="ctr"/>
            <a:r>
              <a:rPr lang="de-DE" dirty="0">
                <a:latin typeface="Roboto" panose="02000000000000000000" pitchFamily="2" charset="0"/>
                <a:ea typeface="Roboto" panose="02000000000000000000" pitchFamily="2" charset="0"/>
              </a:rPr>
              <a:t>typische Tätigkeiten und Schulabschluss</a:t>
            </a:r>
          </a:p>
        </p:txBody>
      </p:sp>
      <p:sp>
        <p:nvSpPr>
          <p:cNvPr id="7" name="Rechteck: abgerundete Ecken 6">
            <a:extLst>
              <a:ext uri="{FF2B5EF4-FFF2-40B4-BE49-F238E27FC236}">
                <a16:creationId xmlns:a16="http://schemas.microsoft.com/office/drawing/2014/main" xmlns="" id="{0976B889-7B13-1FFF-D7C1-226BFE6CF6D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>
            <a:off x="816041" y="4987741"/>
            <a:ext cx="5653495" cy="580179"/>
          </a:xfrm>
          <a:prstGeom prst="roundRect">
            <a:avLst>
              <a:gd name="adj" fmla="val 13416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xmlns="" id="{A9C0A455-C53C-1C70-7980-32C2E67BCAF5}"/>
              </a:ext>
            </a:extLst>
          </p:cNvPr>
          <p:cNvSpPr txBox="1"/>
          <p:nvPr/>
        </p:nvSpPr>
        <p:spPr>
          <a:xfrm>
            <a:off x="1168557" y="5123052"/>
            <a:ext cx="53084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b="1" dirty="0"/>
              <a:t>Hört zu und ergänzt: </a:t>
            </a:r>
            <a:r>
              <a:rPr lang="de-DE" sz="1400" dirty="0"/>
              <a:t>Welche Tätigkeiten sind euch aufgefallen?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xmlns="" id="{241E3381-2D3E-50F8-3B2B-B89664CD81D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99391" y="5123052"/>
            <a:ext cx="319809" cy="319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6210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5A14EBD1-B6E5-8A26-E6B1-69B6AE6C8F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D95089F2-5212-49A5-6295-9BB608CAD8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2964" y="1174399"/>
            <a:ext cx="6157436" cy="461665"/>
          </a:xfrm>
        </p:spPr>
        <p:txBody>
          <a:bodyPr/>
          <a:lstStyle/>
          <a:p>
            <a:pPr lvl="0"/>
            <a:r>
              <a:rPr lang="de-DE" dirty="0"/>
              <a:t>Was passt zu euch – und was nicht?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xmlns="" id="{A1ED4937-B993-3E3E-0406-EBC56770AD9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xmlns="" r:embed="rId2"/>
              </a:ext>
            </a:extLst>
          </a:blip>
          <a:srcRect l="39943" t="15234" r="-778" b="13825"/>
          <a:stretch>
            <a:fillRect/>
          </a:stretch>
        </p:blipFill>
        <p:spPr>
          <a:xfrm>
            <a:off x="914400" y="914400"/>
            <a:ext cx="685800" cy="192024"/>
          </a:xfrm>
          <a:prstGeom prst="rect">
            <a:avLst/>
          </a:prstGeom>
        </p:spPr>
      </p:pic>
      <p:sp>
        <p:nvSpPr>
          <p:cNvPr id="3" name="Rechteck: abgerundete Ecken 2">
            <a:extLst>
              <a:ext uri="{FF2B5EF4-FFF2-40B4-BE49-F238E27FC236}">
                <a16:creationId xmlns:a16="http://schemas.microsoft.com/office/drawing/2014/main" xmlns="" id="{A5910814-4D73-9781-44C3-E09E98846FA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>
            <a:off x="852964" y="2209799"/>
            <a:ext cx="5624036" cy="914401"/>
          </a:xfrm>
          <a:prstGeom prst="roundRect">
            <a:avLst>
              <a:gd name="adj" fmla="val 13342"/>
            </a:avLst>
          </a:prstGeom>
          <a:solidFill>
            <a:schemeClr val="bg1"/>
          </a:solidFill>
          <a:ln w="25400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Rechteck: abgerundete Ecken 14">
            <a:extLst>
              <a:ext uri="{FF2B5EF4-FFF2-40B4-BE49-F238E27FC236}">
                <a16:creationId xmlns:a16="http://schemas.microsoft.com/office/drawing/2014/main" xmlns="" id="{54F02395-3296-6B36-ABFF-A5F2163B854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>
            <a:off x="6858000" y="2209798"/>
            <a:ext cx="4495800" cy="3124201"/>
          </a:xfrm>
          <a:prstGeom prst="roundRect">
            <a:avLst>
              <a:gd name="adj" fmla="val 4780"/>
            </a:avLst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 w="254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xmlns="" id="{4FAE9CF4-B765-E842-6924-E62455E58D90}"/>
              </a:ext>
            </a:extLst>
          </p:cNvPr>
          <p:cNvSpPr txBox="1"/>
          <p:nvPr/>
        </p:nvSpPr>
        <p:spPr>
          <a:xfrm>
            <a:off x="836629" y="2453230"/>
            <a:ext cx="56240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800" dirty="0"/>
              <a:t>Arbeitsblatt 2 ausfüllen</a:t>
            </a:r>
            <a:endParaRPr lang="de-DE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20" name="Rechteck: abgerundete Ecken 19">
            <a:extLst>
              <a:ext uri="{FF2B5EF4-FFF2-40B4-BE49-F238E27FC236}">
                <a16:creationId xmlns:a16="http://schemas.microsoft.com/office/drawing/2014/main" xmlns="" id="{DDE8400D-1931-D1E1-90B2-AB0D22D2776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>
            <a:off x="852964" y="3314697"/>
            <a:ext cx="5624036" cy="914401"/>
          </a:xfrm>
          <a:prstGeom prst="roundRect">
            <a:avLst>
              <a:gd name="adj" fmla="val 13342"/>
            </a:avLst>
          </a:prstGeom>
          <a:solidFill>
            <a:schemeClr val="bg1"/>
          </a:solidFill>
          <a:ln w="25400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xmlns="" id="{6328E98F-9793-00B6-0055-962DF3FA377D}"/>
              </a:ext>
            </a:extLst>
          </p:cNvPr>
          <p:cNvSpPr txBox="1"/>
          <p:nvPr/>
        </p:nvSpPr>
        <p:spPr>
          <a:xfrm>
            <a:off x="852964" y="3587231"/>
            <a:ext cx="56240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Was findet ihr interessant – und warum?</a:t>
            </a:r>
            <a:endParaRPr lang="de-DE" sz="1800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22" name="Rechteck: abgerundete Ecken 21">
            <a:extLst>
              <a:ext uri="{FF2B5EF4-FFF2-40B4-BE49-F238E27FC236}">
                <a16:creationId xmlns:a16="http://schemas.microsoft.com/office/drawing/2014/main" xmlns="" id="{6A867D74-F180-3939-7AD0-8C8FB06662D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>
            <a:off x="852964" y="4419598"/>
            <a:ext cx="5624036" cy="914401"/>
          </a:xfrm>
          <a:prstGeom prst="roundRect">
            <a:avLst>
              <a:gd name="adj" fmla="val 13342"/>
            </a:avLst>
          </a:prstGeom>
          <a:solidFill>
            <a:schemeClr val="bg1"/>
          </a:solidFill>
          <a:ln w="25400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Textfeld 22">
            <a:extLst>
              <a:ext uri="{FF2B5EF4-FFF2-40B4-BE49-F238E27FC236}">
                <a16:creationId xmlns:a16="http://schemas.microsoft.com/office/drawing/2014/main" xmlns="" id="{FE3F2A81-092B-992D-0C6E-ADB2260867F9}"/>
              </a:ext>
            </a:extLst>
          </p:cNvPr>
          <p:cNvSpPr txBox="1"/>
          <p:nvPr/>
        </p:nvSpPr>
        <p:spPr>
          <a:xfrm>
            <a:off x="838200" y="4429123"/>
            <a:ext cx="56240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de-DE" b="1" dirty="0"/>
              <a:t>Denkt daran:</a:t>
            </a:r>
            <a:br>
              <a:rPr lang="de-DE" b="1" dirty="0"/>
            </a:br>
            <a:r>
              <a:rPr lang="de-DE" dirty="0"/>
              <a:t>Orientiert euch an den Tätigkeiten und euren Eindrücken </a:t>
            </a:r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xmlns="" id="{282D7147-7EB7-9D1A-CD87-F855C1CCFB8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>
            <a:off x="6172081" y="1904879"/>
            <a:ext cx="609838" cy="60983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xmlns="" id="{4936CD3A-F1E8-529E-8040-720D94C626B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3755" y="1968316"/>
            <a:ext cx="479160" cy="479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43491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5369D090-AF33-906E-03EA-E0FDE918D4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hteck: abgerundete Ecken 40">
            <a:extLst>
              <a:ext uri="{FF2B5EF4-FFF2-40B4-BE49-F238E27FC236}">
                <a16:creationId xmlns:a16="http://schemas.microsoft.com/office/drawing/2014/main" xmlns="" id="{A05787DB-3387-27E6-2684-3EB8DE6D213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>
            <a:off x="4963621" y="5262087"/>
            <a:ext cx="6477000" cy="523220"/>
          </a:xfrm>
          <a:prstGeom prst="roundRect">
            <a:avLst>
              <a:gd name="adj" fmla="val 13186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Rechteck: abgerundete Ecken 2">
            <a:extLst>
              <a:ext uri="{FF2B5EF4-FFF2-40B4-BE49-F238E27FC236}">
                <a16:creationId xmlns:a16="http://schemas.microsoft.com/office/drawing/2014/main" xmlns="" id="{E0AB07C2-FE77-E9EA-B822-8AFB31FFC32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>
            <a:off x="4963621" y="1905000"/>
            <a:ext cx="6476999" cy="3096509"/>
          </a:xfrm>
          <a:prstGeom prst="roundRect">
            <a:avLst>
              <a:gd name="adj" fmla="val 3764"/>
            </a:avLst>
          </a:prstGeom>
          <a:solidFill>
            <a:schemeClr val="bg1"/>
          </a:solidFill>
          <a:ln w="25400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xmlns="" id="{B3F196D8-7D4A-3728-F428-4F4880A66E7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xmlns="" r:embed="rId2"/>
              </a:ext>
            </a:extLst>
          </a:blip>
          <a:srcRect l="39943" t="15234" r="-778" b="13825"/>
          <a:stretch>
            <a:fillRect/>
          </a:stretch>
        </p:blipFill>
        <p:spPr>
          <a:xfrm>
            <a:off x="914400" y="914400"/>
            <a:ext cx="685800" cy="192024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xmlns="" id="{6CCAE6BA-D68A-8C00-2AA3-79D25CB6B3A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852964" y="1174399"/>
            <a:ext cx="8759190" cy="461665"/>
          </a:xfrm>
        </p:spPr>
        <p:txBody>
          <a:bodyPr/>
          <a:lstStyle/>
          <a:p>
            <a:r>
              <a:rPr lang="de-DE" dirty="0"/>
              <a:t>Elektromobilität – das Wichtigste auf einen Blick</a:t>
            </a:r>
          </a:p>
        </p:txBody>
      </p:sp>
      <p:pic>
        <p:nvPicPr>
          <p:cNvPr id="44" name="Grafik 43" descr="Ein E-Auto wird an einer Ladestation aufgeladen.">
            <a:extLst>
              <a:ext uri="{FF2B5EF4-FFF2-40B4-BE49-F238E27FC236}">
                <a16:creationId xmlns:a16="http://schemas.microsoft.com/office/drawing/2014/main" xmlns="" id="{0C249DD4-6E0A-1A6D-DCDA-7F4A94FF22D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98" r="5631" b="406"/>
          <a:stretch>
            <a:fillRect/>
          </a:stretch>
        </p:blipFill>
        <p:spPr>
          <a:xfrm>
            <a:off x="914399" y="1905000"/>
            <a:ext cx="3707367" cy="3880307"/>
          </a:xfrm>
          <a:prstGeom prst="roundRect">
            <a:avLst>
              <a:gd name="adj" fmla="val 3611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xmlns="" id="{79824163-AA10-F7DB-63DD-6DD71A99AA7B}"/>
              </a:ext>
            </a:extLst>
          </p:cNvPr>
          <p:cNvSpPr txBox="1"/>
          <p:nvPr/>
        </p:nvSpPr>
        <p:spPr>
          <a:xfrm>
            <a:off x="5039821" y="1942019"/>
            <a:ext cx="6237780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latin typeface="Roboto" panose="02000000000000000000" pitchFamily="2" charset="0"/>
                <a:ea typeface="Roboto" panose="02000000000000000000" pitchFamily="2" charset="0"/>
              </a:rPr>
              <a:t>Das habt ihr heute gelernt:</a:t>
            </a:r>
          </a:p>
          <a:p>
            <a:endParaRPr lang="de-DE" sz="800" b="1" dirty="0"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Elektromobilität = Fortbewegung mit elektrisch betriebenen Fahrzeugen (z.B. E-Auto, E-Bus, E-Bike)</a:t>
            </a:r>
          </a:p>
          <a:p>
            <a:endParaRPr lang="de-DE" sz="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Viele unterschiedliche Berufe arbeiten daran – z.B. in Technik, IT, Produktion oder Verwaltung</a:t>
            </a:r>
          </a:p>
          <a:p>
            <a:endParaRPr lang="de-DE" sz="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Typische Tätigkeiten z.B. Fahrzeuge warten, Systeme programmieren,  Anlagen steuern</a:t>
            </a:r>
          </a:p>
          <a:p>
            <a:endParaRPr lang="de-DE" sz="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/>
              <a:t>Unterschiedliche </a:t>
            </a:r>
            <a:r>
              <a:rPr lang="de-DE" smtClean="0"/>
              <a:t>Anforderungen, </a:t>
            </a:r>
            <a:r>
              <a:rPr lang="de-DE" dirty="0"/>
              <a:t>z.B. je nach Beruf unterschiedliche Schulabschlüsse</a:t>
            </a:r>
          </a:p>
        </p:txBody>
      </p:sp>
      <p:sp>
        <p:nvSpPr>
          <p:cNvPr id="42" name="Textfeld 41">
            <a:extLst>
              <a:ext uri="{FF2B5EF4-FFF2-40B4-BE49-F238E27FC236}">
                <a16:creationId xmlns:a16="http://schemas.microsoft.com/office/drawing/2014/main" xmlns="" id="{82A89221-8323-5292-4089-582B61479E9D}"/>
              </a:ext>
            </a:extLst>
          </p:cNvPr>
          <p:cNvSpPr txBox="1"/>
          <p:nvPr/>
        </p:nvSpPr>
        <p:spPr>
          <a:xfrm>
            <a:off x="5410200" y="5267980"/>
            <a:ext cx="60304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i="1" dirty="0">
                <a:latin typeface="Roboto" panose="02000000000000000000" pitchFamily="2" charset="0"/>
                <a:ea typeface="Roboto" panose="02000000000000000000" pitchFamily="2" charset="0"/>
              </a:rPr>
              <a:t>Fragen können direkt nach der Veranstaltung oder in einem persönlichen Termin bei der Berufsberatung (z.B. in der Schulsprechzeit) gestellt werden.</a:t>
            </a:r>
          </a:p>
        </p:txBody>
      </p:sp>
      <p:pic>
        <p:nvPicPr>
          <p:cNvPr id="43" name="Grafik 42">
            <a:extLst>
              <a:ext uri="{FF2B5EF4-FFF2-40B4-BE49-F238E27FC236}">
                <a16:creationId xmlns:a16="http://schemas.microsoft.com/office/drawing/2014/main" xmlns="" id="{A55D48DC-581A-254E-31A4-515F3CD371D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027006" y="5308540"/>
            <a:ext cx="319809" cy="319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35992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980D4C7D-B3E6-62F7-1106-2C19B1C0B3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FFE86A54-CA0A-82B4-58A4-F37099FA55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2964" y="1174399"/>
            <a:ext cx="4633436" cy="507851"/>
          </a:xfrm>
        </p:spPr>
        <p:txBody>
          <a:bodyPr/>
          <a:lstStyle/>
          <a:p>
            <a:r>
              <a:rPr lang="de-DE" dirty="0"/>
              <a:t>Berufsberatung (Kontakt)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xmlns="" id="{D5BE6C58-365C-6732-B75E-A2F9E5B192F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xmlns="" r:embed="rId2"/>
              </a:ext>
            </a:extLst>
          </a:blip>
          <a:srcRect l="39943" t="15234" r="-778" b="13825"/>
          <a:stretch>
            <a:fillRect/>
          </a:stretch>
        </p:blipFill>
        <p:spPr>
          <a:xfrm>
            <a:off x="914400" y="914400"/>
            <a:ext cx="685800" cy="192024"/>
          </a:xfrm>
          <a:prstGeom prst="rect">
            <a:avLst/>
          </a:prstGeom>
        </p:spPr>
      </p:pic>
      <p:sp>
        <p:nvSpPr>
          <p:cNvPr id="3" name="Rechteck: abgerundete Ecken 2">
            <a:extLst>
              <a:ext uri="{FF2B5EF4-FFF2-40B4-BE49-F238E27FC236}">
                <a16:creationId xmlns:a16="http://schemas.microsoft.com/office/drawing/2014/main" xmlns="" id="{C2754BA5-30B3-4ABC-AEDA-0E694D1DB09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>
            <a:off x="914400" y="2360187"/>
            <a:ext cx="3200400" cy="1798625"/>
          </a:xfrm>
          <a:prstGeom prst="roundRect">
            <a:avLst>
              <a:gd name="adj" fmla="val 5477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Rechteck: abgerundete Ecken 4">
            <a:extLst>
              <a:ext uri="{FF2B5EF4-FFF2-40B4-BE49-F238E27FC236}">
                <a16:creationId xmlns:a16="http://schemas.microsoft.com/office/drawing/2014/main" xmlns="" id="{3D97470F-33CA-F117-C1C6-9FC11566D73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>
            <a:off x="4495800" y="2354729"/>
            <a:ext cx="3200400" cy="2596258"/>
          </a:xfrm>
          <a:prstGeom prst="roundRect">
            <a:avLst>
              <a:gd name="adj" fmla="val 5477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sng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+mn-cs"/>
            </a:endParaRPr>
          </a:p>
        </p:txBody>
      </p:sp>
      <p:sp>
        <p:nvSpPr>
          <p:cNvPr id="24" name="Rechteck: abgerundete Ecken 23">
            <a:extLst>
              <a:ext uri="{FF2B5EF4-FFF2-40B4-BE49-F238E27FC236}">
                <a16:creationId xmlns:a16="http://schemas.microsoft.com/office/drawing/2014/main" xmlns="" id="{F9228500-1424-53BD-B212-5A32709EBC2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>
            <a:off x="8229600" y="2354729"/>
            <a:ext cx="3200400" cy="2596258"/>
          </a:xfrm>
          <a:prstGeom prst="roundRect">
            <a:avLst>
              <a:gd name="adj" fmla="val 5477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xmlns="" id="{0442A0B8-DFE1-A16F-88BF-17F58228BD42}"/>
              </a:ext>
            </a:extLst>
          </p:cNvPr>
          <p:cNvSpPr txBox="1"/>
          <p:nvPr/>
        </p:nvSpPr>
        <p:spPr>
          <a:xfrm>
            <a:off x="900443" y="2574887"/>
            <a:ext cx="32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800" b="1" i="0" u="sng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Berufsberatung vor Ort</a:t>
            </a:r>
            <a:endParaRPr kumimoji="0" lang="de-DE" sz="1800" b="0" i="0" u="sng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+mn-cs"/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xmlns="" id="{96578E8B-A443-AD8E-06F5-0DD9B641CD33}"/>
              </a:ext>
            </a:extLst>
          </p:cNvPr>
          <p:cNvSpPr txBox="1"/>
          <p:nvPr/>
        </p:nvSpPr>
        <p:spPr>
          <a:xfrm>
            <a:off x="1066800" y="3158918"/>
            <a:ext cx="2895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1" i="1" u="none" strike="noStrike" kern="0" cap="none" spc="0" normalizeH="0" baseline="0" noProof="0" dirty="0">
                <a:ln>
                  <a:noFill/>
                </a:ln>
                <a:solidFill>
                  <a:srgbClr val="B3092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[Name des/der Berufsberater/in]</a:t>
            </a:r>
            <a:endParaRPr kumimoji="0" lang="de-DE" sz="1400" b="1" i="0" u="none" strike="noStrike" kern="0" cap="none" spc="0" normalizeH="0" baseline="0" noProof="0" dirty="0">
              <a:ln>
                <a:noFill/>
              </a:ln>
              <a:solidFill>
                <a:srgbClr val="B30920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+mn-cs"/>
            </a:endParaRP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xmlns="" id="{601B9207-C196-4C89-96F4-3F9608FCDBEB}"/>
              </a:ext>
            </a:extLst>
          </p:cNvPr>
          <p:cNvSpPr txBox="1"/>
          <p:nvPr/>
        </p:nvSpPr>
        <p:spPr>
          <a:xfrm>
            <a:off x="1066800" y="3572805"/>
            <a:ext cx="2895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Adresse: </a:t>
            </a:r>
            <a:r>
              <a:rPr kumimoji="0" lang="de-DE" sz="1400" b="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[hier eintragen]</a:t>
            </a:r>
            <a:endParaRPr kumimoji="0" lang="de-DE" sz="1400" b="1" i="1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+mn-cs"/>
            </a:endParaRP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xmlns="" id="{AB18B0C4-FF79-4E06-D158-F6F18816400D}"/>
              </a:ext>
            </a:extLst>
          </p:cNvPr>
          <p:cNvSpPr txBox="1"/>
          <p:nvPr/>
        </p:nvSpPr>
        <p:spPr>
          <a:xfrm>
            <a:off x="5026325" y="2434180"/>
            <a:ext cx="2133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800" b="1" i="0" u="sng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Anwesenheiten an der Schule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xmlns="" id="{D93E5A42-F179-EB4E-4883-E10214937336}"/>
              </a:ext>
            </a:extLst>
          </p:cNvPr>
          <p:cNvSpPr txBox="1"/>
          <p:nvPr/>
        </p:nvSpPr>
        <p:spPr>
          <a:xfrm>
            <a:off x="4645325" y="3272359"/>
            <a:ext cx="2895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Termin 1: </a:t>
            </a:r>
            <a:r>
              <a:rPr kumimoji="0" lang="de-DE" sz="1400" b="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[hier eintragen]</a:t>
            </a: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xmlns="" id="{30839590-AB19-DD4C-D805-FF6F3A89E390}"/>
              </a:ext>
            </a:extLst>
          </p:cNvPr>
          <p:cNvSpPr txBox="1"/>
          <p:nvPr/>
        </p:nvSpPr>
        <p:spPr>
          <a:xfrm>
            <a:off x="4645325" y="3561267"/>
            <a:ext cx="2895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Termin 2: </a:t>
            </a:r>
            <a:r>
              <a:rPr kumimoji="0" lang="de-DE" sz="1400" b="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[hier eintragen]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xmlns="" id="{D36BB831-BA18-DAD5-385F-2A41D14A8A8E}"/>
              </a:ext>
            </a:extLst>
          </p:cNvPr>
          <p:cNvSpPr txBox="1"/>
          <p:nvPr/>
        </p:nvSpPr>
        <p:spPr>
          <a:xfrm>
            <a:off x="4645325" y="3851035"/>
            <a:ext cx="2895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Termin 3: </a:t>
            </a:r>
            <a:r>
              <a:rPr kumimoji="0" lang="de-DE" sz="1400" b="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[hier eintragen]</a:t>
            </a: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xmlns="" id="{54CC1E39-F027-94BE-3D69-42C853BA8A4F}"/>
              </a:ext>
            </a:extLst>
          </p:cNvPr>
          <p:cNvSpPr txBox="1"/>
          <p:nvPr/>
        </p:nvSpPr>
        <p:spPr>
          <a:xfrm>
            <a:off x="4645325" y="4111243"/>
            <a:ext cx="2895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Termin 4: </a:t>
            </a:r>
            <a:r>
              <a:rPr kumimoji="0" lang="de-DE" sz="1400" b="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[hier eintragen]</a:t>
            </a:r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xmlns="" id="{B93DBCB6-B3EE-67C9-DFCF-A744FDF7F59E}"/>
              </a:ext>
            </a:extLst>
          </p:cNvPr>
          <p:cNvSpPr txBox="1"/>
          <p:nvPr/>
        </p:nvSpPr>
        <p:spPr>
          <a:xfrm>
            <a:off x="4645325" y="4385116"/>
            <a:ext cx="2895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Termin 5: </a:t>
            </a:r>
            <a:r>
              <a:rPr kumimoji="0" lang="de-DE" sz="1400" b="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[hier eintragen]</a:t>
            </a:r>
          </a:p>
        </p:txBody>
      </p:sp>
      <p:sp>
        <p:nvSpPr>
          <p:cNvPr id="25" name="Textfeld 24">
            <a:extLst>
              <a:ext uri="{FF2B5EF4-FFF2-40B4-BE49-F238E27FC236}">
                <a16:creationId xmlns:a16="http://schemas.microsoft.com/office/drawing/2014/main" xmlns="" id="{F36BC51B-7DEC-7FFB-C526-FC7655CF51D3}"/>
              </a:ext>
            </a:extLst>
          </p:cNvPr>
          <p:cNvSpPr txBox="1"/>
          <p:nvPr/>
        </p:nvSpPr>
        <p:spPr>
          <a:xfrm>
            <a:off x="8191499" y="2450352"/>
            <a:ext cx="32766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800" b="1" i="0" u="sng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Das nächste BiZ (Berufsinformationszentrum) </a:t>
            </a:r>
            <a:endParaRPr kumimoji="0" lang="de-DE" sz="1800" b="0" i="0" u="sng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+mn-cs"/>
            </a:endParaRPr>
          </a:p>
        </p:txBody>
      </p:sp>
      <p:sp>
        <p:nvSpPr>
          <p:cNvPr id="27" name="Textfeld 26">
            <a:extLst>
              <a:ext uri="{FF2B5EF4-FFF2-40B4-BE49-F238E27FC236}">
                <a16:creationId xmlns:a16="http://schemas.microsoft.com/office/drawing/2014/main" xmlns="" id="{7DDBFF2A-6013-ED92-9F4B-5523E6C11CC7}"/>
              </a:ext>
            </a:extLst>
          </p:cNvPr>
          <p:cNvSpPr txBox="1"/>
          <p:nvPr/>
        </p:nvSpPr>
        <p:spPr>
          <a:xfrm>
            <a:off x="8382000" y="3192306"/>
            <a:ext cx="2895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Berufsinformationszentrum (BiZ)</a:t>
            </a:r>
            <a:br>
              <a:rPr kumimoji="0" lang="de-DE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</a:br>
            <a:r>
              <a:rPr kumimoji="0" lang="de-DE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in der Agentur für Arbeit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0" i="1" u="none" strike="noStrike" kern="0" cap="none" spc="0" normalizeH="0" baseline="0" noProof="0" dirty="0">
                <a:ln>
                  <a:noFill/>
                </a:ln>
                <a:solidFill>
                  <a:srgbClr val="B3092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[hier eintragen]</a:t>
            </a:r>
            <a:endParaRPr kumimoji="0" lang="de-DE" sz="1400" b="0" i="0" u="none" strike="noStrike" kern="0" cap="none" spc="0" normalizeH="0" baseline="0" noProof="0" dirty="0">
              <a:ln>
                <a:noFill/>
              </a:ln>
              <a:solidFill>
                <a:srgbClr val="B30920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+mn-cs"/>
            </a:endParaRPr>
          </a:p>
        </p:txBody>
      </p:sp>
      <p:sp>
        <p:nvSpPr>
          <p:cNvPr id="34" name="Textfeld 33">
            <a:extLst>
              <a:ext uri="{FF2B5EF4-FFF2-40B4-BE49-F238E27FC236}">
                <a16:creationId xmlns:a16="http://schemas.microsoft.com/office/drawing/2014/main" xmlns="" id="{58FE6DBC-BBB9-99FD-511C-EEC31822F581}"/>
              </a:ext>
            </a:extLst>
          </p:cNvPr>
          <p:cNvSpPr txBox="1"/>
          <p:nvPr/>
        </p:nvSpPr>
        <p:spPr>
          <a:xfrm>
            <a:off x="8382000" y="3967191"/>
            <a:ext cx="2895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Straße: </a:t>
            </a:r>
            <a:r>
              <a:rPr kumimoji="0" lang="de-DE" sz="1400" b="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[hier eintragen] </a:t>
            </a:r>
            <a:endParaRPr kumimoji="0" lang="de-DE" sz="1400" b="1" i="1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+mn-cs"/>
            </a:endParaRPr>
          </a:p>
        </p:txBody>
      </p:sp>
      <p:sp>
        <p:nvSpPr>
          <p:cNvPr id="35" name="Textfeld 34">
            <a:extLst>
              <a:ext uri="{FF2B5EF4-FFF2-40B4-BE49-F238E27FC236}">
                <a16:creationId xmlns:a16="http://schemas.microsoft.com/office/drawing/2014/main" xmlns="" id="{7B5AE1C5-63B5-0485-3167-0D7FE44796F6}"/>
              </a:ext>
            </a:extLst>
          </p:cNvPr>
          <p:cNvSpPr txBox="1"/>
          <p:nvPr/>
        </p:nvSpPr>
        <p:spPr>
          <a:xfrm>
            <a:off x="8382000" y="4361577"/>
            <a:ext cx="2895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Ort, PLZ: </a:t>
            </a:r>
            <a:r>
              <a:rPr kumimoji="0" lang="de-DE" sz="1400" b="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[hier eintragen]</a:t>
            </a:r>
            <a:endParaRPr kumimoji="0" lang="de-DE" sz="1400" b="1" i="1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99148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20E25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292</Words>
  <Application>Microsoft Office PowerPoint</Application>
  <PresentationFormat>Benutzerdefiniert</PresentationFormat>
  <Paragraphs>49</Paragraphs>
  <Slides>7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7</vt:i4>
      </vt:variant>
    </vt:vector>
  </HeadingPairs>
  <TitlesOfParts>
    <vt:vector size="12" baseType="lpstr">
      <vt:lpstr>Arial</vt:lpstr>
      <vt:lpstr>Aptos</vt:lpstr>
      <vt:lpstr>Roboto</vt:lpstr>
      <vt:lpstr>Calibri</vt:lpstr>
      <vt:lpstr>Office Theme</vt:lpstr>
      <vt:lpstr>Berufe für eine klimafreundliche ZUKUNFT</vt:lpstr>
      <vt:lpstr>Elektromobilität im Alltag und in der Berufswelt</vt:lpstr>
      <vt:lpstr>Berufe recherchieren </vt:lpstr>
      <vt:lpstr>Eure Ergebnisse</vt:lpstr>
      <vt:lpstr>Was passt zu euch – und was nicht?</vt:lpstr>
      <vt:lpstr>Elektromobilität – das Wichtigste auf einen Blick</vt:lpstr>
      <vt:lpstr>Berufsberatung (Kontakt)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BO_Impuls_Elektromobilität_in_der_Berufswelt</dc:title>
  <dc:creator>meinBERUF.Redaktion@BWVerlag.de</dc:creator>
  <cp:lastModifiedBy>BW</cp:lastModifiedBy>
  <cp:revision>84</cp:revision>
  <dcterms:created xsi:type="dcterms:W3CDTF">2026-02-04T14:31:34Z</dcterms:created>
  <dcterms:modified xsi:type="dcterms:W3CDTF">2026-04-24T07:51:02Z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2025-11-10T00:00:00Z</vt:filetime>
  </property>
  <property fmtid="{D5CDD505-2E9C-101B-9397-08002B2CF9AE}" pid="3" name="Creator">
    <vt:lpwstr>Adobe InDesign 20.5 (Windows)</vt:lpwstr>
  </property>
  <property fmtid="{D5CDD505-2E9C-101B-9397-08002B2CF9AE}" pid="4" name="LastSaved">
    <vt:filetime>2026-02-04T00:00:00Z</vt:filetime>
  </property>
  <property fmtid="{D5CDD505-2E9C-101B-9397-08002B2CF9AE}" pid="5" name="Producer">
    <vt:lpwstr>Adobe PDF Library 17.0</vt:lpwstr>
  </property>
</Properties>
</file>