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2"/>
    <p:sldId id="275" r:id="rId3"/>
    <p:sldId id="286" r:id="rId4"/>
    <p:sldId id="287" r:id="rId5"/>
    <p:sldId id="282" r:id="rId6"/>
    <p:sldId id="289" r:id="rId7"/>
    <p:sldId id="272" r:id="rId8"/>
    <p:sldId id="288" r:id="rId9"/>
    <p:sldId id="280" r:id="rId10"/>
  </p:sldIdLst>
  <p:sldSz cx="12192000" cy="6858000"/>
  <p:notesSz cx="12192000" cy="6858000"/>
  <p:embeddedFontLst>
    <p:embeddedFont>
      <p:font typeface="Roboto" panose="02000000000000000000" pitchFamily="2" charset="0"/>
      <p:regular r:id="rId12"/>
      <p:bold r:id="rId13"/>
      <p:italic r:id="rId14"/>
      <p:boldItalic r:id="rId15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3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A3897F1-C576-5B63-1FDF-51D126A49455}" name="Gisela Schiller" initials="GS" userId="Gisela Schiller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etz, Dr. Uwe" initials="BEZ" lastIdx="2" clrIdx="0"/>
  <p:cmAuthor id="1" name="Gisela Schiller" initials="GIS" lastIdx="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0920"/>
    <a:srgbClr val="020E25"/>
    <a:srgbClr val="F2F2F2"/>
    <a:srgbClr val="EEF5FE"/>
    <a:srgbClr val="E024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04" autoAdjust="0"/>
  </p:normalViewPr>
  <p:slideViewPr>
    <p:cSldViewPr>
      <p:cViewPr varScale="1">
        <p:scale>
          <a:sx n="150" d="100"/>
          <a:sy n="150" d="100"/>
        </p:scale>
        <p:origin x="654" y="126"/>
      </p:cViewPr>
      <p:guideLst>
        <p:guide orient="horz" pos="235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83F85-CF64-4EE3-8E13-BE6884659249}" type="datetimeFigureOut">
              <a:rPr lang="de-DE" smtClean="0"/>
              <a:t>23.04.2026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8BC66-8D13-464F-B9DE-AA830125D4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1209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876" y="2125980"/>
            <a:ext cx="10368598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0597E06C-8989-02FD-E63E-4747733EE3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9C433A1B-4B36-7A24-CAB4-C1D150A46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sv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3270" cy="720090"/>
          </a:xfrm>
          <a:custGeom>
            <a:avLst/>
            <a:gdLst/>
            <a:ahLst/>
            <a:cxnLst/>
            <a:rect l="l" t="t" r="r" b="b"/>
            <a:pathLst>
              <a:path w="12193270" h="720090">
                <a:moveTo>
                  <a:pt x="12193193" y="0"/>
                </a:moveTo>
                <a:lnTo>
                  <a:pt x="0" y="0"/>
                </a:lnTo>
                <a:lnTo>
                  <a:pt x="0" y="720001"/>
                </a:lnTo>
                <a:lnTo>
                  <a:pt x="12193193" y="720001"/>
                </a:lnTo>
                <a:lnTo>
                  <a:pt x="12193193" y="0"/>
                </a:lnTo>
                <a:close/>
              </a:path>
            </a:pathLst>
          </a:custGeom>
          <a:solidFill>
            <a:srgbClr val="EEF5F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g object 17"/>
          <p:cNvSpPr/>
          <p:nvPr/>
        </p:nvSpPr>
        <p:spPr>
          <a:xfrm>
            <a:off x="0" y="6137998"/>
            <a:ext cx="12193270" cy="720090"/>
          </a:xfrm>
          <a:custGeom>
            <a:avLst/>
            <a:gdLst/>
            <a:ahLst/>
            <a:cxnLst/>
            <a:rect l="l" t="t" r="r" b="b"/>
            <a:pathLst>
              <a:path w="12193270" h="720090">
                <a:moveTo>
                  <a:pt x="12193193" y="0"/>
                </a:moveTo>
                <a:lnTo>
                  <a:pt x="0" y="0"/>
                </a:lnTo>
                <a:lnTo>
                  <a:pt x="0" y="720001"/>
                </a:lnTo>
                <a:lnTo>
                  <a:pt x="12193193" y="720001"/>
                </a:lnTo>
                <a:lnTo>
                  <a:pt x="12193193" y="0"/>
                </a:lnTo>
                <a:close/>
              </a:path>
            </a:pathLst>
          </a:custGeom>
          <a:solidFill>
            <a:srgbClr val="EEF5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52964" y="1250599"/>
            <a:ext cx="8759190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917" y="1577340"/>
            <a:ext cx="10978515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pic>
        <p:nvPicPr>
          <p:cNvPr id="11" name="Grafik 10" descr="Ein Bild, das Dunkelheit, Astronomie enthält.&#10;&#10;KI-generierte Inhalte können fehlerhaft sein.">
            <a:extLst>
              <a:ext uri="{FF2B5EF4-FFF2-40B4-BE49-F238E27FC236}">
                <a16:creationId xmlns:a16="http://schemas.microsoft.com/office/drawing/2014/main" id="{438079BC-95A8-B571-E1CD-B50C2F84DAB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01" y="195729"/>
            <a:ext cx="1765199" cy="330975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1D7B5BE9-B9FC-3DC5-34DA-888F7EAB2CD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44601" y="6327662"/>
            <a:ext cx="1231798" cy="29579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AA9ACAA8-DFF8-57E2-C3B0-A71892D7DDB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709533" y="6334290"/>
            <a:ext cx="344523" cy="344523"/>
          </a:xfrm>
          <a:prstGeom prst="rect">
            <a:avLst/>
          </a:prstGeom>
        </p:spPr>
      </p:pic>
      <p:sp>
        <p:nvSpPr>
          <p:cNvPr id="34" name="Ellipse 33">
            <a:extLst>
              <a:ext uri="{FF2B5EF4-FFF2-40B4-BE49-F238E27FC236}">
                <a16:creationId xmlns:a16="http://schemas.microsoft.com/office/drawing/2014/main" id="{0AEEBC17-5A48-8B5D-2B8F-FB2CBC9535DA}"/>
              </a:ext>
            </a:extLst>
          </p:cNvPr>
          <p:cNvSpPr/>
          <p:nvPr userDrawn="1"/>
        </p:nvSpPr>
        <p:spPr>
          <a:xfrm>
            <a:off x="8896305" y="6302935"/>
            <a:ext cx="247695" cy="247695"/>
          </a:xfrm>
          <a:prstGeom prst="ellips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6" name="Grafik 35">
            <a:extLst>
              <a:ext uri="{FF2B5EF4-FFF2-40B4-BE49-F238E27FC236}">
                <a16:creationId xmlns:a16="http://schemas.microsoft.com/office/drawing/2014/main" id="{06B87A99-1BAD-2806-BB23-BD70A97ED9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72800" y="6231669"/>
            <a:ext cx="1054938" cy="637922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id="{9F286CCB-97A2-0DEF-A512-1CC428F9D077}"/>
              </a:ext>
            </a:extLst>
          </p:cNvPr>
          <p:cNvSpPr txBox="1"/>
          <p:nvPr userDrawn="1"/>
        </p:nvSpPr>
        <p:spPr>
          <a:xfrm>
            <a:off x="9296400" y="6359543"/>
            <a:ext cx="1219200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r>
              <a:rPr lang="de-DE" sz="12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mein-beruf.de </a:t>
            </a:r>
            <a:endParaRPr lang="de-DE" sz="12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svg"/><Relationship Id="rId5" Type="http://schemas.openxmlformats.org/officeDocument/2006/relationships/image" Target="../media/image9.svg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 descr="$PPTXTitle">
            <a:extLst>
              <a:ext uri="{FF2B5EF4-FFF2-40B4-BE49-F238E27FC236}">
                <a16:creationId xmlns:a16="http://schemas.microsoft.com/office/drawing/2014/main" id="{4DEB5143-ECFF-75C6-2726-48EE09D3D22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62053" y="1752600"/>
            <a:ext cx="5410147" cy="167481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127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0" u="none" strike="noStrike" kern="0" cap="none" spc="0" normalizeH="0" baseline="0" noProof="0" dirty="0">
                <a:ln>
                  <a:noFill/>
                </a:ln>
                <a:solidFill>
                  <a:srgbClr val="020E25"/>
                </a:solidFill>
                <a:effectLst/>
                <a:uLnTx/>
                <a:uFillTx/>
                <a:latin typeface="Roboto"/>
                <a:ea typeface="+mj-ea"/>
                <a:cs typeface="Roboto"/>
              </a:rPr>
              <a:t>Schwierigkeiten in der </a:t>
            </a:r>
            <a:r>
              <a:rPr kumimoji="0" lang="de-DE" sz="3600" b="1" i="0" u="none" strike="noStrike" kern="0" cap="none" spc="0" normalizeH="0" baseline="0" noProof="0" dirty="0">
                <a:ln>
                  <a:noFill/>
                </a:ln>
                <a:solidFill>
                  <a:srgbClr val="B30920"/>
                </a:solidFill>
                <a:effectLst/>
                <a:uLnTx/>
                <a:uFillTx/>
                <a:latin typeface="Roboto"/>
                <a:ea typeface="+mj-ea"/>
                <a:cs typeface="Roboto"/>
              </a:rPr>
              <a:t>AUSBILDUNG </a:t>
            </a:r>
            <a:r>
              <a:rPr kumimoji="0" lang="de-DE" sz="3600" b="1" i="0" u="none" strike="noStrike" kern="0" cap="none" spc="0" normalizeH="0" baseline="0" noProof="0" dirty="0">
                <a:ln>
                  <a:noFill/>
                </a:ln>
                <a:solidFill>
                  <a:srgbClr val="020E25"/>
                </a:solidFill>
                <a:effectLst/>
                <a:uLnTx/>
                <a:uFillTx/>
                <a:latin typeface="Roboto"/>
                <a:ea typeface="+mj-ea"/>
                <a:cs typeface="Roboto"/>
              </a:rPr>
              <a:t>erkennen und lösen</a:t>
            </a:r>
            <a:endParaRPr kumimoji="0" lang="de-DE" sz="3600" b="0" i="0" u="none" strike="noStrike" kern="0" cap="none" spc="0" normalizeH="0" baseline="0" noProof="0" dirty="0">
              <a:ln>
                <a:noFill/>
              </a:ln>
              <a:solidFill>
                <a:srgbClr val="020E25"/>
              </a:solidFill>
              <a:effectLst/>
              <a:uLnTx/>
              <a:uFillTx/>
              <a:latin typeface="Roboto"/>
              <a:ea typeface="+mj-ea"/>
              <a:cs typeface="Roboto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05E16B4D-1B8D-1C21-5468-87DC35B2181A}"/>
              </a:ext>
            </a:extLst>
          </p:cNvPr>
          <p:cNvSpPr txBox="1"/>
          <p:nvPr/>
        </p:nvSpPr>
        <p:spPr>
          <a:xfrm>
            <a:off x="762053" y="3810000"/>
            <a:ext cx="5029148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000" dirty="0">
                <a:solidFill>
                  <a:srgbClr val="020E2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Probleme während der Ausbildung kompetent angehen</a:t>
            </a:r>
          </a:p>
        </p:txBody>
      </p:sp>
      <p:pic>
        <p:nvPicPr>
          <p:cNvPr id="10" name="Grafik 9" descr="Ein junger Mann schaut auf ein Handy in seiner Hand.">
            <a:extLst>
              <a:ext uri="{FF2B5EF4-FFF2-40B4-BE49-F238E27FC236}">
                <a16:creationId xmlns:a16="http://schemas.microsoft.com/office/drawing/2014/main" id="{CF844840-3A49-D578-1D6C-C98D787372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" r="31659"/>
          <a:stretch>
            <a:fillRect/>
          </a:stretch>
        </p:blipFill>
        <p:spPr>
          <a:xfrm>
            <a:off x="6705600" y="1143000"/>
            <a:ext cx="4572000" cy="4572000"/>
          </a:xfrm>
          <a:prstGeom prst="roundRect">
            <a:avLst>
              <a:gd name="adj" fmla="val 3958"/>
            </a:avLst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8E0590-E8E5-B76B-41CA-148DE4925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C73CC98A-EE33-1D2F-CF0B-6F2335BBA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3600"/>
            <a:ext cx="8759190" cy="461665"/>
          </a:xfrm>
        </p:spPr>
        <p:txBody>
          <a:bodyPr/>
          <a:lstStyle/>
          <a:p>
            <a:r>
              <a:rPr lang="de-DE" dirty="0"/>
              <a:t>Schwierigkeiten in der Ausbildung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F666414-EDB0-C496-FACF-82A707C0AF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pic>
        <p:nvPicPr>
          <p:cNvPr id="10" name="Grafik 9" descr="Ein junger Mann und eine junge Frau stehen Rücken an Rücken in einer Werkstatt und halten Werkzeug in ihren Händen. ">
            <a:extLst>
              <a:ext uri="{FF2B5EF4-FFF2-40B4-BE49-F238E27FC236}">
                <a16:creationId xmlns:a16="http://schemas.microsoft.com/office/drawing/2014/main" id="{C5B40153-79A4-DD12-C77B-AF5E0CB28B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7" t="7667" r="6537"/>
          <a:stretch>
            <a:fillRect/>
          </a:stretch>
        </p:blipFill>
        <p:spPr>
          <a:xfrm>
            <a:off x="852963" y="1936399"/>
            <a:ext cx="5186557" cy="3626201"/>
          </a:xfrm>
          <a:prstGeom prst="roundRect">
            <a:avLst>
              <a:gd name="adj" fmla="val 3794"/>
            </a:avLst>
          </a:prstGeom>
        </p:spPr>
      </p:pic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F7CCBBE2-97C8-8732-C938-8F1697BF46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5758" y="2357152"/>
            <a:ext cx="5181600" cy="692497"/>
          </a:xfrm>
          <a:prstGeom prst="roundRect">
            <a:avLst>
              <a:gd name="adj" fmla="val 19138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6CF45DAE-9D95-D489-E272-5601DBA6D5B2}"/>
              </a:ext>
            </a:extLst>
          </p:cNvPr>
          <p:cNvSpPr txBox="1"/>
          <p:nvPr/>
        </p:nvSpPr>
        <p:spPr>
          <a:xfrm>
            <a:off x="6481957" y="2386556"/>
            <a:ext cx="5105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Wo können in der Ausbildung Schwierigkeiten entstehen?</a:t>
            </a:r>
            <a:endParaRPr lang="de-DE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46A2BCC1-FA75-3F03-CC34-790F263598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5758" y="3195935"/>
            <a:ext cx="5181600" cy="461665"/>
          </a:xfrm>
          <a:prstGeom prst="roundRect">
            <a:avLst>
              <a:gd name="adj" fmla="val 19138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C423D749-E71F-5AA3-5A1A-D1350582F0BB}"/>
              </a:ext>
            </a:extLst>
          </p:cNvPr>
          <p:cNvSpPr txBox="1"/>
          <p:nvPr/>
        </p:nvSpPr>
        <p:spPr>
          <a:xfrm>
            <a:off x="6481958" y="3246566"/>
            <a:ext cx="510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Welche Probleme können auftreten?</a:t>
            </a:r>
            <a:endParaRPr lang="de-DE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6DB139EF-8A95-F344-F6C8-F3BC28DDA0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0" y="4064106"/>
            <a:ext cx="5186558" cy="584094"/>
          </a:xfrm>
          <a:prstGeom prst="roundRect">
            <a:avLst>
              <a:gd name="adj" fmla="val 13416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F342A60D-C611-4B6A-0DB9-DA5D503B8F11}"/>
              </a:ext>
            </a:extLst>
          </p:cNvPr>
          <p:cNvSpPr txBox="1"/>
          <p:nvPr/>
        </p:nvSpPr>
        <p:spPr>
          <a:xfrm>
            <a:off x="6803092" y="4069999"/>
            <a:ext cx="4535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/>
              <a:t>Kurz erklärt: </a:t>
            </a:r>
            <a:r>
              <a:rPr lang="de-DE" sz="1400" dirty="0"/>
              <a:t>Schwierigkeiten können in der Ausbildung auftreten und haben oft mehrere Ursachen.</a:t>
            </a: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91755FA7-C5B7-D708-CC60-1CB477ACEF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47490" y="4110885"/>
            <a:ext cx="319809" cy="319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714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FAD955-917C-3734-AF6F-CFEEB4C51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5ABD0C97-8AD4-E0B0-5BA2-CC0C5D3EBF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52964" y="2680480"/>
            <a:ext cx="5319236" cy="766270"/>
          </a:xfrm>
          <a:prstGeom prst="roundRect">
            <a:avLst>
              <a:gd name="adj" fmla="val 12537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Rechteck: abgerundete Ecken 26">
            <a:extLst>
              <a:ext uri="{FF2B5EF4-FFF2-40B4-BE49-F238E27FC236}">
                <a16:creationId xmlns:a16="http://schemas.microsoft.com/office/drawing/2014/main" id="{2FDC9BB8-E853-0CA1-2B47-2970A7253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81838" y="5647884"/>
            <a:ext cx="4345093" cy="313670"/>
          </a:xfrm>
          <a:prstGeom prst="roundRect">
            <a:avLst>
              <a:gd name="adj" fmla="val 21514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: abgerundete Ecken 33">
            <a:extLst>
              <a:ext uri="{FF2B5EF4-FFF2-40B4-BE49-F238E27FC236}">
                <a16:creationId xmlns:a16="http://schemas.microsoft.com/office/drawing/2014/main" id="{60CCEF95-7699-03CA-8B7F-F4EEC8E96A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48800" y="3979782"/>
            <a:ext cx="1981200" cy="1049418"/>
          </a:xfrm>
          <a:prstGeom prst="roundRect">
            <a:avLst>
              <a:gd name="adj" fmla="val 11629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: abgerundete Ecken 39">
            <a:extLst>
              <a:ext uri="{FF2B5EF4-FFF2-40B4-BE49-F238E27FC236}">
                <a16:creationId xmlns:a16="http://schemas.microsoft.com/office/drawing/2014/main" id="{A88E0600-5E0A-7C02-526E-EE38FFB96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48800" y="2727059"/>
            <a:ext cx="1981200" cy="1049418"/>
          </a:xfrm>
          <a:prstGeom prst="roundRect">
            <a:avLst>
              <a:gd name="adj" fmla="val 11629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2F64CE42-CC94-8FA1-7C56-E93197B793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52964" y="1998582"/>
            <a:ext cx="5319236" cy="545470"/>
          </a:xfrm>
          <a:prstGeom prst="roundRect">
            <a:avLst>
              <a:gd name="adj" fmla="val 16680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: abgerundete Ecken 36">
            <a:extLst>
              <a:ext uri="{FF2B5EF4-FFF2-40B4-BE49-F238E27FC236}">
                <a16:creationId xmlns:a16="http://schemas.microsoft.com/office/drawing/2014/main" id="{BE79E118-7C5F-8BE8-E33A-79C28D9C9E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239000" y="2727059"/>
            <a:ext cx="1981200" cy="1049418"/>
          </a:xfrm>
          <a:prstGeom prst="roundRect">
            <a:avLst>
              <a:gd name="adj" fmla="val 11629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71C15511-2482-CB87-2A70-0814883F3E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239000" y="3979782"/>
            <a:ext cx="1981200" cy="1049418"/>
          </a:xfrm>
          <a:prstGeom prst="roundRect">
            <a:avLst>
              <a:gd name="adj" fmla="val 11629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id="{59825671-0FD8-972D-CBC7-A927E64C0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52964" y="4948730"/>
            <a:ext cx="5319236" cy="766270"/>
          </a:xfrm>
          <a:prstGeom prst="roundRect">
            <a:avLst>
              <a:gd name="adj" fmla="val 14194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5C63DA4C-9A9A-B32D-0D58-A76C2896E1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52964" y="3583178"/>
            <a:ext cx="5319236" cy="545470"/>
          </a:xfrm>
          <a:prstGeom prst="roundRect">
            <a:avLst>
              <a:gd name="adj" fmla="val 16680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: abgerundete Ecken 22">
            <a:extLst>
              <a:ext uri="{FF2B5EF4-FFF2-40B4-BE49-F238E27FC236}">
                <a16:creationId xmlns:a16="http://schemas.microsoft.com/office/drawing/2014/main" id="{F2B62075-3563-7284-C124-6093C5A0D9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52964" y="4265076"/>
            <a:ext cx="5319236" cy="545470"/>
          </a:xfrm>
          <a:prstGeom prst="roundRect">
            <a:avLst>
              <a:gd name="adj" fmla="val 16680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B3FB58D-685D-21E9-4E3F-FA26353436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0007F1F1-5891-96BC-741D-4A00DCFEEA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94093" y="5641745"/>
            <a:ext cx="319809" cy="31980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3B5EEBF-294F-D59E-ABCA-CA9CC4ADF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595836" cy="502001"/>
          </a:xfrm>
        </p:spPr>
        <p:txBody>
          <a:bodyPr/>
          <a:lstStyle/>
          <a:p>
            <a:pPr lvl="0"/>
            <a:r>
              <a:rPr lang="de-DE" dirty="0"/>
              <a:t>Wo entstehen Schwierigkeiten in der Ausbildung?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32627BE2-6D23-5AFB-4720-38801F458D07}"/>
              </a:ext>
            </a:extLst>
          </p:cNvPr>
          <p:cNvSpPr txBox="1"/>
          <p:nvPr/>
        </p:nvSpPr>
        <p:spPr>
          <a:xfrm>
            <a:off x="914400" y="2086651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Ich hatte mir die Ausbildung anders vorgestellt.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06EB7027-F255-4336-0C43-39AE190F400D}"/>
              </a:ext>
            </a:extLst>
          </p:cNvPr>
          <p:cNvSpPr txBox="1"/>
          <p:nvPr/>
        </p:nvSpPr>
        <p:spPr>
          <a:xfrm>
            <a:off x="913520" y="2731111"/>
            <a:ext cx="518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In der Schule komme ich mit dem Lernen nicht mehr hinterher.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1F93BD66-5233-2DA2-98C9-D61E398C4C18}"/>
              </a:ext>
            </a:extLst>
          </p:cNvPr>
          <p:cNvSpPr txBox="1"/>
          <p:nvPr/>
        </p:nvSpPr>
        <p:spPr>
          <a:xfrm>
            <a:off x="914400" y="3671247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Im Betrieb sind alle gestresst und genervt.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D86E9238-BB86-E496-4AD5-B54F3F7E8B4C}"/>
              </a:ext>
            </a:extLst>
          </p:cNvPr>
          <p:cNvSpPr txBox="1"/>
          <p:nvPr/>
        </p:nvSpPr>
        <p:spPr>
          <a:xfrm>
            <a:off x="914400" y="4353145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Ich komme mit meinem Ausbilder nicht gut klar.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68B935EF-17DF-2482-38AB-97D53DED2DC3}"/>
              </a:ext>
            </a:extLst>
          </p:cNvPr>
          <p:cNvSpPr txBox="1"/>
          <p:nvPr/>
        </p:nvSpPr>
        <p:spPr>
          <a:xfrm>
            <a:off x="913520" y="4999361"/>
            <a:ext cx="518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Zuhause gibt es Probleme. Deshalb kann ich mich schlecht konzentrieren.</a:t>
            </a:r>
          </a:p>
        </p:txBody>
      </p:sp>
      <p:pic>
        <p:nvPicPr>
          <p:cNvPr id="39" name="Grafik 38" descr="Bücher mit einfarbiger Füllung">
            <a:extLst>
              <a:ext uri="{FF2B5EF4-FFF2-40B4-BE49-F238E27FC236}">
                <a16:creationId xmlns:a16="http://schemas.microsoft.com/office/drawing/2014/main" id="{665DC99A-A499-AF04-A0FE-E2B1F90BAAE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271353" y="2912658"/>
            <a:ext cx="712304" cy="712304"/>
          </a:xfrm>
          <a:prstGeom prst="rect">
            <a:avLst/>
          </a:prstGeom>
        </p:spPr>
      </p:pic>
      <p:sp>
        <p:nvSpPr>
          <p:cNvPr id="38" name="Textfeld 37">
            <a:extLst>
              <a:ext uri="{FF2B5EF4-FFF2-40B4-BE49-F238E27FC236}">
                <a16:creationId xmlns:a16="http://schemas.microsoft.com/office/drawing/2014/main" id="{23D39DB2-A6BB-A245-54C5-C8A8BDFAA6E4}"/>
              </a:ext>
            </a:extLst>
          </p:cNvPr>
          <p:cNvSpPr txBox="1"/>
          <p:nvPr/>
        </p:nvSpPr>
        <p:spPr>
          <a:xfrm>
            <a:off x="8016009" y="3067102"/>
            <a:ext cx="1204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Schule</a:t>
            </a:r>
          </a:p>
        </p:txBody>
      </p:sp>
      <p:pic>
        <p:nvPicPr>
          <p:cNvPr id="42" name="Grafik 41" descr="Aktenkoffer mit einfarbiger Füllung">
            <a:extLst>
              <a:ext uri="{FF2B5EF4-FFF2-40B4-BE49-F238E27FC236}">
                <a16:creationId xmlns:a16="http://schemas.microsoft.com/office/drawing/2014/main" id="{52219167-1BFE-300F-4A12-B18913DCC69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527517" y="2952290"/>
            <a:ext cx="633040" cy="633040"/>
          </a:xfrm>
          <a:prstGeom prst="rect">
            <a:avLst/>
          </a:prstGeom>
        </p:spPr>
      </p:pic>
      <p:sp>
        <p:nvSpPr>
          <p:cNvPr id="41" name="Textfeld 40">
            <a:extLst>
              <a:ext uri="{FF2B5EF4-FFF2-40B4-BE49-F238E27FC236}">
                <a16:creationId xmlns:a16="http://schemas.microsoft.com/office/drawing/2014/main" id="{A955EA5B-0AC6-3E7B-3C15-86975B419184}"/>
              </a:ext>
            </a:extLst>
          </p:cNvPr>
          <p:cNvSpPr txBox="1"/>
          <p:nvPr/>
        </p:nvSpPr>
        <p:spPr>
          <a:xfrm>
            <a:off x="10234449" y="3061956"/>
            <a:ext cx="1195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Betrieb</a:t>
            </a:r>
          </a:p>
        </p:txBody>
      </p:sp>
      <p:pic>
        <p:nvPicPr>
          <p:cNvPr id="33" name="Grafik 32" descr="Verwirrte Person mit einfarbiger Füllung">
            <a:extLst>
              <a:ext uri="{FF2B5EF4-FFF2-40B4-BE49-F238E27FC236}">
                <a16:creationId xmlns:a16="http://schemas.microsoft.com/office/drawing/2014/main" id="{8FB13E3F-5FA5-35AE-9535-8D16CD6EEF4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39000" y="4111666"/>
            <a:ext cx="785649" cy="785649"/>
          </a:xfrm>
          <a:prstGeom prst="rect">
            <a:avLst/>
          </a:prstGeom>
        </p:spPr>
      </p:pic>
      <p:sp>
        <p:nvSpPr>
          <p:cNvPr id="31" name="Textfeld 30">
            <a:extLst>
              <a:ext uri="{FF2B5EF4-FFF2-40B4-BE49-F238E27FC236}">
                <a16:creationId xmlns:a16="http://schemas.microsoft.com/office/drawing/2014/main" id="{2BABBFF0-91A2-F0AA-F158-30DD78B74C6C}"/>
              </a:ext>
            </a:extLst>
          </p:cNvPr>
          <p:cNvSpPr txBox="1"/>
          <p:nvPr/>
        </p:nvSpPr>
        <p:spPr>
          <a:xfrm>
            <a:off x="7924800" y="4319825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Persönlich</a:t>
            </a:r>
          </a:p>
        </p:txBody>
      </p:sp>
      <p:pic>
        <p:nvPicPr>
          <p:cNvPr id="36" name="Grafik 35" descr="Start mit einfarbiger Füllung">
            <a:extLst>
              <a:ext uri="{FF2B5EF4-FFF2-40B4-BE49-F238E27FC236}">
                <a16:creationId xmlns:a16="http://schemas.microsoft.com/office/drawing/2014/main" id="{D666E799-C3EB-BE34-DFEA-A22C7597465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501013" y="4163877"/>
            <a:ext cx="681223" cy="681223"/>
          </a:xfrm>
          <a:prstGeom prst="rect">
            <a:avLst/>
          </a:prstGeom>
        </p:spPr>
      </p:pic>
      <p:sp>
        <p:nvSpPr>
          <p:cNvPr id="35" name="Textfeld 34">
            <a:extLst>
              <a:ext uri="{FF2B5EF4-FFF2-40B4-BE49-F238E27FC236}">
                <a16:creationId xmlns:a16="http://schemas.microsoft.com/office/drawing/2014/main" id="{2C79784D-EA61-A454-A4FF-F29F76F4BFD6}"/>
              </a:ext>
            </a:extLst>
          </p:cNvPr>
          <p:cNvSpPr txBox="1"/>
          <p:nvPr/>
        </p:nvSpPr>
        <p:spPr>
          <a:xfrm>
            <a:off x="10234449" y="4181324"/>
            <a:ext cx="1215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Privates Umfeld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A396B2AB-B961-DF9F-5F4F-15EFFB5E0250}"/>
              </a:ext>
            </a:extLst>
          </p:cNvPr>
          <p:cNvSpPr txBox="1"/>
          <p:nvPr/>
        </p:nvSpPr>
        <p:spPr>
          <a:xfrm>
            <a:off x="7575093" y="5653777"/>
            <a:ext cx="38518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/>
              <a:t>Hinweis: 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Mehrfachzuordnungen sind möglich</a:t>
            </a:r>
          </a:p>
        </p:txBody>
      </p:sp>
    </p:spTree>
    <p:extLst>
      <p:ext uri="{BB962C8B-B14F-4D97-AF65-F5344CB8AC3E}">
        <p14:creationId xmlns:p14="http://schemas.microsoft.com/office/powerpoint/2010/main" val="1720498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5D8E24-CF16-BFC7-C4C5-933D6EA9C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F4F14521-33DF-5B53-4633-423B8345F3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1740" y="2757234"/>
            <a:ext cx="4571990" cy="1433766"/>
          </a:xfrm>
          <a:prstGeom prst="roundRect">
            <a:avLst>
              <a:gd name="adj" fmla="val 5975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F080EE2D-3BE7-CEDE-EE31-0C84D0EF03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686800" y="5233444"/>
            <a:ext cx="2596022" cy="633956"/>
          </a:xfrm>
          <a:prstGeom prst="roundRect">
            <a:avLst>
              <a:gd name="adj" fmla="val 1041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2329176-4403-1D5C-173B-CF35083ED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DC80888-6431-F4BA-7992-F4B276A64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3" y="1174399"/>
            <a:ext cx="8039346" cy="923330"/>
          </a:xfrm>
        </p:spPr>
        <p:txBody>
          <a:bodyPr/>
          <a:lstStyle/>
          <a:p>
            <a:pPr lvl="0"/>
            <a:r>
              <a:rPr lang="de-DE" dirty="0"/>
              <a:t>Wie werden solche Situationen erlebt?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9AAEF3D6-D859-EF22-0563-A6A07E24EBD5}"/>
              </a:ext>
            </a:extLst>
          </p:cNvPr>
          <p:cNvSpPr txBox="1"/>
          <p:nvPr/>
        </p:nvSpPr>
        <p:spPr>
          <a:xfrm>
            <a:off x="897940" y="2807865"/>
            <a:ext cx="449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Tauscht euch zu zweit aus:</a:t>
            </a:r>
            <a:endParaRPr lang="de-DE" sz="1800" b="1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3F7FB85F-8F55-31D3-C9AC-9998C4D7B53F}"/>
              </a:ext>
            </a:extLst>
          </p:cNvPr>
          <p:cNvSpPr txBox="1"/>
          <p:nvPr/>
        </p:nvSpPr>
        <p:spPr>
          <a:xfrm>
            <a:off x="895876" y="3251367"/>
            <a:ext cx="43827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Þ"/>
            </a:pPr>
            <a:r>
              <a:rPr lang="de-DE" sz="1600" dirty="0">
                <a:latin typeface="Roboto" panose="02000000000000000000" pitchFamily="2" charset="0"/>
                <a:ea typeface="Roboto" panose="02000000000000000000" pitchFamily="2" charset="0"/>
              </a:rPr>
              <a:t>Welche der Situationen könnt ihr euch gut vorstellen?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de-DE" sz="1600" dirty="0"/>
              <a:t>Was könnte daran schwierig sein?</a:t>
            </a:r>
            <a:endParaRPr lang="de-DE" sz="16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6" name="Grafik 5" descr="Ein Mann steht in einer Werkstatt und schüttelt einem jungen Mann mit Brille die Hand.">
            <a:extLst>
              <a:ext uri="{FF2B5EF4-FFF2-40B4-BE49-F238E27FC236}">
                <a16:creationId xmlns:a16="http://schemas.microsoft.com/office/drawing/2014/main" id="{FF69A2D9-F7B0-95D7-1ADD-72E8297084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" r="3"/>
          <a:stretch/>
        </p:blipFill>
        <p:spPr>
          <a:xfrm>
            <a:off x="6498554" y="1832843"/>
            <a:ext cx="4787511" cy="3192313"/>
          </a:xfrm>
          <a:prstGeom prst="roundRect">
            <a:avLst>
              <a:gd name="adj" fmla="val 3141"/>
            </a:avLst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C25B8EDB-39F7-0249-5F33-73B912168DB9}"/>
              </a:ext>
            </a:extLst>
          </p:cNvPr>
          <p:cNvSpPr txBox="1"/>
          <p:nvPr/>
        </p:nvSpPr>
        <p:spPr>
          <a:xfrm>
            <a:off x="8686800" y="5233444"/>
            <a:ext cx="2580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Möchte jemand etwas teilen?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/>
              <a:t>freiwillig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/>
              <a:t>kurze Beiträge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155AD5EC-DFCD-705F-0EA1-707B8197F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14089" y="2438400"/>
            <a:ext cx="609838" cy="6098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0B74820-CAB5-8755-2BF0-004ADB74D7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95607" y="2571318"/>
            <a:ext cx="446802" cy="324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32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7336F-7A8B-9EFE-1A21-3757E0DAD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D75962-7FB3-42BE-6AC2-027851906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914" y="1144524"/>
            <a:ext cx="10748486" cy="455676"/>
          </a:xfrm>
        </p:spPr>
        <p:txBody>
          <a:bodyPr/>
          <a:lstStyle/>
          <a:p>
            <a:pPr lvl="0"/>
            <a:r>
              <a:rPr lang="de-DE" dirty="0"/>
              <a:t>Welche Schwierigkeiten können in der Ausbildung auftreten?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BAF8DD0-686F-39E0-273A-BB93990DFD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F95AE280-8ACA-7BAD-89F8-E1E8149F786D}"/>
              </a:ext>
            </a:extLst>
          </p:cNvPr>
          <p:cNvSpPr txBox="1"/>
          <p:nvPr/>
        </p:nvSpPr>
        <p:spPr>
          <a:xfrm>
            <a:off x="803433" y="2057308"/>
            <a:ext cx="54449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Typische Schwierigkeiten sind zum Beispiel: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CA2F1DC-4246-07E6-22FB-17611AF3CA31}"/>
              </a:ext>
            </a:extLst>
          </p:cNvPr>
          <p:cNvSpPr txBox="1"/>
          <p:nvPr/>
        </p:nvSpPr>
        <p:spPr>
          <a:xfrm>
            <a:off x="833914" y="2514600"/>
            <a:ext cx="57954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Roboto" panose="02000000000000000000" pitchFamily="2" charset="0"/>
                <a:ea typeface="Roboto" panose="02000000000000000000" pitchFamily="2" charset="0"/>
              </a:rPr>
              <a:t>falsche Erwartungen an den Beruf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Roboto" panose="02000000000000000000" pitchFamily="2" charset="0"/>
                <a:ea typeface="Roboto" panose="02000000000000000000" pitchFamily="2" charset="0"/>
              </a:rPr>
              <a:t>Schwierigkeiten in der Berufsschule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Roboto" panose="02000000000000000000" pitchFamily="2" charset="0"/>
                <a:ea typeface="Roboto" panose="02000000000000000000" pitchFamily="2" charset="0"/>
              </a:rPr>
              <a:t>Prüfungsangst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Roboto" panose="02000000000000000000" pitchFamily="2" charset="0"/>
                <a:ea typeface="Roboto" panose="02000000000000000000" pitchFamily="2" charset="0"/>
              </a:rPr>
              <a:t>Belastungen im Betrieb (zum Beispiel Arbeitsklima)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Roboto" panose="02000000000000000000" pitchFamily="2" charset="0"/>
                <a:ea typeface="Roboto" panose="02000000000000000000" pitchFamily="2" charset="0"/>
              </a:rPr>
              <a:t>Konflikte mit Ausbilder/innen oder Kolleg/innen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5311FAF-8757-2E6D-F0E0-4946DB45D87D}"/>
              </a:ext>
            </a:extLst>
          </p:cNvPr>
          <p:cNvSpPr txBox="1"/>
          <p:nvPr/>
        </p:nvSpPr>
        <p:spPr>
          <a:xfrm>
            <a:off x="833914" y="4444425"/>
            <a:ext cx="5719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sz="1600" dirty="0">
                <a:latin typeface="Roboto" panose="02000000000000000000" pitchFamily="2" charset="0"/>
                <a:ea typeface="Roboto" panose="02000000000000000000" pitchFamily="2" charset="0"/>
              </a:rPr>
              <a:t>persönliche Belastungen (zum Beispiel Familie, Gesundheit, finanzielle Sorgen)</a:t>
            </a:r>
          </a:p>
        </p:txBody>
      </p:sp>
      <p:pic>
        <p:nvPicPr>
          <p:cNvPr id="10" name="Grafik 9" descr="Eine junge Frau hält einen Stift in der Hand und schaut nachdenklich auf ein Blatt Papier. ">
            <a:extLst>
              <a:ext uri="{FF2B5EF4-FFF2-40B4-BE49-F238E27FC236}">
                <a16:creationId xmlns:a16="http://schemas.microsoft.com/office/drawing/2014/main" id="{63B3BA05-BFF1-84A9-9D47-0853C9564E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" b="51"/>
          <a:stretch/>
        </p:blipFill>
        <p:spPr>
          <a:xfrm>
            <a:off x="6781800" y="2057308"/>
            <a:ext cx="4934700" cy="3290460"/>
          </a:xfrm>
          <a:prstGeom prst="roundRect">
            <a:avLst>
              <a:gd name="adj" fmla="val 2162"/>
            </a:avLst>
          </a:prstGeom>
        </p:spPr>
      </p:pic>
    </p:spTree>
    <p:extLst>
      <p:ext uri="{BB962C8B-B14F-4D97-AF65-F5344CB8AC3E}">
        <p14:creationId xmlns:p14="http://schemas.microsoft.com/office/powerpoint/2010/main" val="2211232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B9E68A-F08C-788A-2787-799DCD60D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FE3A3D08-F008-D417-A87D-F8A6FF0FCA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38715" y="3901493"/>
            <a:ext cx="4652486" cy="990600"/>
          </a:xfrm>
          <a:prstGeom prst="roundRect">
            <a:avLst>
              <a:gd name="adj" fmla="val 12834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16E7AA69-E125-A15A-4FFA-F1305A4F3A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38715" y="2590800"/>
            <a:ext cx="4652486" cy="990600"/>
          </a:xfrm>
          <a:prstGeom prst="roundRect">
            <a:avLst>
              <a:gd name="adj" fmla="val 12834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B735BA6-C65B-5704-8467-26B1A588E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914" y="1144524"/>
            <a:ext cx="8919686" cy="461665"/>
          </a:xfrm>
        </p:spPr>
        <p:txBody>
          <a:bodyPr/>
          <a:lstStyle/>
          <a:p>
            <a:pPr lvl="0"/>
            <a:r>
              <a:rPr lang="de-DE" dirty="0"/>
              <a:t>Was tun bei Schwierigkeiten?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5A44761-D629-396E-BA58-5E0CAD4D09E5}"/>
              </a:ext>
            </a:extLst>
          </p:cNvPr>
          <p:cNvSpPr txBox="1"/>
          <p:nvPr/>
        </p:nvSpPr>
        <p:spPr>
          <a:xfrm>
            <a:off x="1138715" y="2678869"/>
            <a:ext cx="4652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i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Was wäre ein erster sinnvoller Schritt?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5AB62837-61E7-14DE-8976-C791006C17CB}"/>
              </a:ext>
            </a:extLst>
          </p:cNvPr>
          <p:cNvSpPr txBox="1"/>
          <p:nvPr/>
        </p:nvSpPr>
        <p:spPr>
          <a:xfrm>
            <a:off x="1138715" y="4165960"/>
            <a:ext cx="4652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i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Was könnte helfen?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97EA502-FB1E-F599-B3F6-4663B09B95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pic>
        <p:nvPicPr>
          <p:cNvPr id="10" name="Grafik 9" descr="Ein Mann und eine junge Frau arbeiten zusammen in Arbeitskleidung an einer Maschine. ">
            <a:extLst>
              <a:ext uri="{FF2B5EF4-FFF2-40B4-BE49-F238E27FC236}">
                <a16:creationId xmlns:a16="http://schemas.microsoft.com/office/drawing/2014/main" id="{840B5B59-4F63-C4B4-4D3F-78D0F9A0F7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" b="17"/>
          <a:stretch/>
        </p:blipFill>
        <p:spPr>
          <a:xfrm>
            <a:off x="6400800" y="1905000"/>
            <a:ext cx="5485439" cy="3657692"/>
          </a:xfrm>
          <a:prstGeom prst="roundRect">
            <a:avLst>
              <a:gd name="adj" fmla="val 3141"/>
            </a:avLst>
          </a:prstGeom>
        </p:spPr>
      </p:pic>
    </p:spTree>
    <p:extLst>
      <p:ext uri="{BB962C8B-B14F-4D97-AF65-F5344CB8AC3E}">
        <p14:creationId xmlns:p14="http://schemas.microsoft.com/office/powerpoint/2010/main" val="3378164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835735-7DDD-6535-A322-AC8088E892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7CFE20F0-DABB-EF91-7D6C-7D6DDC85F0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id="{54D3454D-5381-244D-E155-3019E493723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52964" y="1174399"/>
            <a:ext cx="7833836" cy="46166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000" b="1" i="0" u="none" strike="noStrike" kern="0" cap="none" spc="0" normalizeH="0" baseline="0" noProof="0" dirty="0">
                <a:ln>
                  <a:noFill/>
                </a:ln>
                <a:solidFill>
                  <a:srgbClr val="020E25"/>
                </a:solidFill>
                <a:effectLst/>
                <a:uLnTx/>
                <a:uFillTx/>
                <a:latin typeface="Roboto"/>
                <a:ea typeface="+mj-ea"/>
                <a:cs typeface="Roboto"/>
              </a:rPr>
              <a:t>Unterstützungsangebote kennenlernen</a:t>
            </a:r>
            <a:endParaRPr kumimoji="0" lang="de-DE" sz="3000" b="1" i="1" u="none" strike="noStrike" kern="0" cap="none" spc="0" normalizeH="0" baseline="0" noProof="0" dirty="0">
              <a:ln>
                <a:noFill/>
              </a:ln>
              <a:solidFill>
                <a:srgbClr val="020E25"/>
              </a:solidFill>
              <a:effectLst/>
              <a:uLnTx/>
              <a:uFillTx/>
              <a:latin typeface="Roboto"/>
              <a:ea typeface="+mj-ea"/>
              <a:cs typeface="Roboto"/>
            </a:endParaRPr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695D23E9-2D2E-3853-719E-318C60A15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52964" y="2360417"/>
            <a:ext cx="5166956" cy="2897504"/>
          </a:xfrm>
          <a:prstGeom prst="roundRect">
            <a:avLst>
              <a:gd name="adj" fmla="val 3967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2B358412-E7FB-704E-1E08-7B1679372A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715000" y="2057400"/>
            <a:ext cx="609838" cy="6098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E6A5A885-60F6-D28B-E3BC-6BEC988A3C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674" y="2120837"/>
            <a:ext cx="479160" cy="479160"/>
          </a:xfrm>
          <a:prstGeom prst="rect">
            <a:avLst/>
          </a:prstGeom>
        </p:spPr>
      </p:pic>
      <p:sp>
        <p:nvSpPr>
          <p:cNvPr id="23" name="Textfeld 22">
            <a:extLst>
              <a:ext uri="{FF2B5EF4-FFF2-40B4-BE49-F238E27FC236}">
                <a16:creationId xmlns:a16="http://schemas.microsoft.com/office/drawing/2014/main" id="{4BB91817-70ED-6959-5339-2652EB5105A9}"/>
              </a:ext>
            </a:extLst>
          </p:cNvPr>
          <p:cNvSpPr txBox="1"/>
          <p:nvPr/>
        </p:nvSpPr>
        <p:spPr>
          <a:xfrm>
            <a:off x="949352" y="2516507"/>
            <a:ext cx="50705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Eure Aufgabe</a:t>
            </a:r>
            <a:endParaRPr lang="de-DE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Schaut euch die Unterstützungsangebote an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Klärt die wichtigsten Infos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Haltet eure Ergebnisse fest</a:t>
            </a:r>
          </a:p>
          <a:p>
            <a:endParaRPr lang="de-DE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Findet heraus: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Wer hilft?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Bei welchen Problemen?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Wie bekommst du Unterstützung?</a:t>
            </a:r>
          </a:p>
        </p:txBody>
      </p:sp>
      <p:pic>
        <p:nvPicPr>
          <p:cNvPr id="2" name="Grafik 1" descr="Zwei Personen stehen in einer Werkstatt und schweißen Metall. ">
            <a:extLst>
              <a:ext uri="{FF2B5EF4-FFF2-40B4-BE49-F238E27FC236}">
                <a16:creationId xmlns:a16="http://schemas.microsoft.com/office/drawing/2014/main" id="{9F4BCBF4-B147-D0BD-E78B-922F71ECAF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0" b="2840"/>
          <a:stretch/>
        </p:blipFill>
        <p:spPr>
          <a:xfrm>
            <a:off x="6526125" y="2207896"/>
            <a:ext cx="4787511" cy="3192313"/>
          </a:xfrm>
          <a:prstGeom prst="roundRect">
            <a:avLst>
              <a:gd name="adj" fmla="val 3141"/>
            </a:avLst>
          </a:prstGeom>
        </p:spPr>
      </p:pic>
    </p:spTree>
    <p:extLst>
      <p:ext uri="{BB962C8B-B14F-4D97-AF65-F5344CB8AC3E}">
        <p14:creationId xmlns:p14="http://schemas.microsoft.com/office/powerpoint/2010/main" val="1699247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983F3-2E86-C9F1-CC4E-33BBCB7AD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73ABAC-507D-5C32-DFF2-E75464823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6309836" cy="461665"/>
          </a:xfrm>
        </p:spPr>
        <p:txBody>
          <a:bodyPr/>
          <a:lstStyle/>
          <a:p>
            <a:r>
              <a:rPr lang="de-DE" dirty="0"/>
              <a:t>Das nimmst du mit</a:t>
            </a:r>
          </a:p>
        </p:txBody>
      </p:sp>
      <p:pic>
        <p:nvPicPr>
          <p:cNvPr id="4" name="Grafik 3" descr="Eine junge Frau mit Brille zeigt mit ihren Fingern in verschiedene Richtungen. ">
            <a:extLst>
              <a:ext uri="{FF2B5EF4-FFF2-40B4-BE49-F238E27FC236}">
                <a16:creationId xmlns:a16="http://schemas.microsoft.com/office/drawing/2014/main" id="{77A0D3D5-E38A-CE6D-08EA-19E1745EBE5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B08FC525-F1A8-E3D2-897E-6E44D06C75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0449" y="2138043"/>
            <a:ext cx="4811220" cy="833758"/>
          </a:xfrm>
          <a:prstGeom prst="roundRect">
            <a:avLst>
              <a:gd name="adj" fmla="val 997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8D816397-F9D8-688C-0E28-50F1C47CF300}"/>
              </a:ext>
            </a:extLst>
          </p:cNvPr>
          <p:cNvSpPr txBox="1"/>
          <p:nvPr/>
        </p:nvSpPr>
        <p:spPr>
          <a:xfrm>
            <a:off x="1052848" y="2128535"/>
            <a:ext cx="465881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Sprich darüber</a:t>
            </a:r>
            <a:endParaRPr lang="de-DE" sz="800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de-DE" sz="1600" dirty="0">
                <a:latin typeface="Roboto" panose="02000000000000000000" pitchFamily="2" charset="0"/>
                <a:ea typeface="Roboto" panose="02000000000000000000" pitchFamily="2" charset="0"/>
              </a:rPr>
              <a:t>zum Beispiel mit der Berufsberatung, Lehrkräften oder Ausbilder/innen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B7BF9637-EF58-738F-B89E-8BE7DBB140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0448" y="3164628"/>
            <a:ext cx="4811220" cy="672090"/>
          </a:xfrm>
          <a:prstGeom prst="roundRect">
            <a:avLst>
              <a:gd name="adj" fmla="val 12240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E8971C8A-A981-EC6E-4AFD-00F71D453D69}"/>
              </a:ext>
            </a:extLst>
          </p:cNvPr>
          <p:cNvSpPr txBox="1"/>
          <p:nvPr/>
        </p:nvSpPr>
        <p:spPr>
          <a:xfrm>
            <a:off x="1052848" y="3192896"/>
            <a:ext cx="450342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Hol dir Unterstützung</a:t>
            </a:r>
            <a:endParaRPr lang="de-DE" sz="800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de-DE" sz="1600" dirty="0">
                <a:latin typeface="Roboto" panose="02000000000000000000" pitchFamily="2" charset="0"/>
                <a:ea typeface="Roboto" panose="02000000000000000000" pitchFamily="2" charset="0"/>
              </a:rPr>
              <a:t>Berufsberatung, Familie, Schule</a:t>
            </a:r>
            <a:endParaRPr lang="de-DE" sz="14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EE2E39AB-6162-FA17-3833-CA96CFDCD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0448" y="4031937"/>
            <a:ext cx="4811220" cy="672090"/>
          </a:xfrm>
          <a:prstGeom prst="roundRect">
            <a:avLst>
              <a:gd name="adj" fmla="val 13373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0DBFDCCE-4D85-7D4F-60C6-9655651FB36C}"/>
              </a:ext>
            </a:extLst>
          </p:cNvPr>
          <p:cNvSpPr txBox="1"/>
          <p:nvPr/>
        </p:nvSpPr>
        <p:spPr>
          <a:xfrm>
            <a:off x="1052848" y="4055955"/>
            <a:ext cx="449580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Geh‘ den ersten Schritt</a:t>
            </a:r>
            <a:endParaRPr lang="de-DE" sz="800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de-DE" sz="1600" dirty="0">
                <a:latin typeface="Roboto" panose="02000000000000000000" pitchFamily="2" charset="0"/>
                <a:ea typeface="Roboto" panose="02000000000000000000" pitchFamily="2" charset="0"/>
              </a:rPr>
              <a:t>nicht warten, aktiv werden</a:t>
            </a:r>
          </a:p>
        </p:txBody>
      </p:sp>
      <p:pic>
        <p:nvPicPr>
          <p:cNvPr id="22" name="Grafik 21" descr="Eine junge Frau mit Brille zeigt mit ihren Fingern in verschiedene Richtungen. ">
            <a:extLst>
              <a:ext uri="{FF2B5EF4-FFF2-40B4-BE49-F238E27FC236}">
                <a16:creationId xmlns:a16="http://schemas.microsoft.com/office/drawing/2014/main" id="{C9703D58-087E-C85B-A69F-0086856CFA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" b="34"/>
          <a:stretch/>
        </p:blipFill>
        <p:spPr>
          <a:xfrm>
            <a:off x="6516775" y="2137643"/>
            <a:ext cx="4787511" cy="3192313"/>
          </a:xfrm>
          <a:prstGeom prst="roundRect">
            <a:avLst>
              <a:gd name="adj" fmla="val 3141"/>
            </a:avLst>
          </a:prstGeom>
        </p:spPr>
      </p:pic>
    </p:spTree>
    <p:extLst>
      <p:ext uri="{BB962C8B-B14F-4D97-AF65-F5344CB8AC3E}">
        <p14:creationId xmlns:p14="http://schemas.microsoft.com/office/powerpoint/2010/main" val="2044121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D4C7D-B3E6-62F7-1106-2C19B1C0B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3D97470F-33CA-F117-C1C6-9FC11566D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95800" y="2354729"/>
            <a:ext cx="3200400" cy="2596258"/>
          </a:xfrm>
          <a:prstGeom prst="roundRect">
            <a:avLst>
              <a:gd name="adj" fmla="val 547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id="{F9228500-1424-53BD-B212-5A32709EBC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29600" y="2354729"/>
            <a:ext cx="3200400" cy="2596258"/>
          </a:xfrm>
          <a:prstGeom prst="roundRect">
            <a:avLst>
              <a:gd name="adj" fmla="val 547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FE86A54-CA0A-82B4-58A4-F37099FA5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4633436" cy="507851"/>
          </a:xfrm>
        </p:spPr>
        <p:txBody>
          <a:bodyPr/>
          <a:lstStyle/>
          <a:p>
            <a:r>
              <a:rPr lang="de-DE" dirty="0"/>
              <a:t>Berufsberatung (Kontakt)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5BE6C58-365C-6732-B75E-A2F9E5B19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C2754BA5-30B3-4ABC-AEDA-0E694D1DB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4400" y="2360187"/>
            <a:ext cx="3200400" cy="1798625"/>
          </a:xfrm>
          <a:prstGeom prst="roundRect">
            <a:avLst>
              <a:gd name="adj" fmla="val 547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442A0B8-DFE1-A16F-88BF-17F58228BD42}"/>
              </a:ext>
            </a:extLst>
          </p:cNvPr>
          <p:cNvSpPr txBox="1"/>
          <p:nvPr/>
        </p:nvSpPr>
        <p:spPr>
          <a:xfrm>
            <a:off x="900443" y="2574887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Berufsberatung vor Ort</a:t>
            </a:r>
            <a:endParaRPr kumimoji="0" lang="de-DE" sz="1800" b="0" i="0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6578E8B-A443-AD8E-06F5-0DD9B641CD33}"/>
              </a:ext>
            </a:extLst>
          </p:cNvPr>
          <p:cNvSpPr txBox="1"/>
          <p:nvPr/>
        </p:nvSpPr>
        <p:spPr>
          <a:xfrm>
            <a:off x="1066800" y="3158918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1" u="none" strike="noStrike" kern="0" cap="none" spc="0" normalizeH="0" baseline="0" noProof="0" dirty="0">
                <a:ln>
                  <a:noFill/>
                </a:ln>
                <a:solidFill>
                  <a:srgbClr val="B3092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[Name des/der Berufsberater/in]</a:t>
            </a:r>
            <a:endParaRPr kumimoji="0" lang="de-DE" sz="1400" b="1" i="0" u="none" strike="noStrike" kern="0" cap="none" spc="0" normalizeH="0" baseline="0" noProof="0" dirty="0">
              <a:ln>
                <a:noFill/>
              </a:ln>
              <a:solidFill>
                <a:srgbClr val="B3092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01B9207-C196-4C89-96F4-3F9608FCDBEB}"/>
              </a:ext>
            </a:extLst>
          </p:cNvPr>
          <p:cNvSpPr txBox="1"/>
          <p:nvPr/>
        </p:nvSpPr>
        <p:spPr>
          <a:xfrm>
            <a:off x="1066800" y="3572805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Adresse: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  <a:endParaRPr kumimoji="0" lang="de-DE" sz="14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B18B0C4-FF79-4E06-D158-F6F18816400D}"/>
              </a:ext>
            </a:extLst>
          </p:cNvPr>
          <p:cNvSpPr txBox="1"/>
          <p:nvPr/>
        </p:nvSpPr>
        <p:spPr>
          <a:xfrm>
            <a:off x="5026325" y="243418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Anwesenheiten an der Schule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93E5A42-F179-EB4E-4883-E10214937336}"/>
              </a:ext>
            </a:extLst>
          </p:cNvPr>
          <p:cNvSpPr txBox="1"/>
          <p:nvPr/>
        </p:nvSpPr>
        <p:spPr>
          <a:xfrm>
            <a:off x="4645325" y="3272359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Termin 1: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30839590-AB19-DD4C-D805-FF6F3A89E390}"/>
              </a:ext>
            </a:extLst>
          </p:cNvPr>
          <p:cNvSpPr txBox="1"/>
          <p:nvPr/>
        </p:nvSpPr>
        <p:spPr>
          <a:xfrm>
            <a:off x="4645325" y="3561267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Termin 2: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D36BB831-BA18-DAD5-385F-2A41D14A8A8E}"/>
              </a:ext>
            </a:extLst>
          </p:cNvPr>
          <p:cNvSpPr txBox="1"/>
          <p:nvPr/>
        </p:nvSpPr>
        <p:spPr>
          <a:xfrm>
            <a:off x="4645325" y="3851035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Termin 3: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54CC1E39-F027-94BE-3D69-42C853BA8A4F}"/>
              </a:ext>
            </a:extLst>
          </p:cNvPr>
          <p:cNvSpPr txBox="1"/>
          <p:nvPr/>
        </p:nvSpPr>
        <p:spPr>
          <a:xfrm>
            <a:off x="4645325" y="4111243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Termin 4: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B93DBCB6-B3EE-67C9-DFCF-A744FDF7F59E}"/>
              </a:ext>
            </a:extLst>
          </p:cNvPr>
          <p:cNvSpPr txBox="1"/>
          <p:nvPr/>
        </p:nvSpPr>
        <p:spPr>
          <a:xfrm>
            <a:off x="4645325" y="4385116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Termin 5: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F36BC51B-7DEC-7FFB-C526-FC7655CF51D3}"/>
              </a:ext>
            </a:extLst>
          </p:cNvPr>
          <p:cNvSpPr txBox="1"/>
          <p:nvPr/>
        </p:nvSpPr>
        <p:spPr>
          <a:xfrm>
            <a:off x="8191499" y="2450352"/>
            <a:ext cx="3276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Das nächste BiZ (Berufsinformationszentrum) </a:t>
            </a:r>
            <a:endParaRPr kumimoji="0" lang="de-DE" sz="1800" b="0" i="0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7DDBFF2A-6013-ED92-9F4B-5523E6C11CC7}"/>
              </a:ext>
            </a:extLst>
          </p:cNvPr>
          <p:cNvSpPr txBox="1"/>
          <p:nvPr/>
        </p:nvSpPr>
        <p:spPr>
          <a:xfrm>
            <a:off x="8382000" y="3192306"/>
            <a:ext cx="2895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Berufsinformationszentrum (BiZ)</a:t>
            </a:r>
            <a:b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</a:b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in der Agentur für Arbeit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srgbClr val="B3092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B3092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58FE6DBC-BBB9-99FD-511C-EEC31822F581}"/>
              </a:ext>
            </a:extLst>
          </p:cNvPr>
          <p:cNvSpPr txBox="1"/>
          <p:nvPr/>
        </p:nvSpPr>
        <p:spPr>
          <a:xfrm>
            <a:off x="8382000" y="3967191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Straße: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 </a:t>
            </a:r>
            <a:endParaRPr kumimoji="0" lang="de-DE" sz="14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7B5AE1C5-63B5-0485-3167-0D7FE44796F6}"/>
              </a:ext>
            </a:extLst>
          </p:cNvPr>
          <p:cNvSpPr txBox="1"/>
          <p:nvPr/>
        </p:nvSpPr>
        <p:spPr>
          <a:xfrm>
            <a:off x="8382000" y="4361577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Ort, PLZ: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  <a:endParaRPr kumimoji="0" lang="de-DE" sz="14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1359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20E25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377</Words>
  <Application>Microsoft Office PowerPoint</Application>
  <PresentationFormat>Breitbild</PresentationFormat>
  <Paragraphs>67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5" baseType="lpstr">
      <vt:lpstr>Calibri</vt:lpstr>
      <vt:lpstr>Roboto</vt:lpstr>
      <vt:lpstr>Arial</vt:lpstr>
      <vt:lpstr>Aptos</vt:lpstr>
      <vt:lpstr>Symbol</vt:lpstr>
      <vt:lpstr>Office Theme</vt:lpstr>
      <vt:lpstr>Schwierigkeiten in der AUSBILDUNG erkennen und lösen</vt:lpstr>
      <vt:lpstr>Schwierigkeiten in der Ausbildung</vt:lpstr>
      <vt:lpstr>Wo entstehen Schwierigkeiten in der Ausbildung?</vt:lpstr>
      <vt:lpstr>Wie werden solche Situationen erlebt?</vt:lpstr>
      <vt:lpstr>Welche Schwierigkeiten können in der Ausbildung auftreten?</vt:lpstr>
      <vt:lpstr>Was tun bei Schwierigkeiten?</vt:lpstr>
      <vt:lpstr>Unterstützungsangebote kennenlernen</vt:lpstr>
      <vt:lpstr>Das nimmst du mit</vt:lpstr>
      <vt:lpstr>Berufsberatung (Kontakt)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Praxis-Impuls_Wie_gehe_ich_mit_Schwierigkeiten_in_der_Ausbildung_um</dc:title>
  <dc:creator>meinBERUF.Redaktion@BWVerlag.de</dc:creator>
  <cp:lastModifiedBy>Bildung und Wissen Verlag</cp:lastModifiedBy>
  <cp:revision>114</cp:revision>
  <dcterms:created xsi:type="dcterms:W3CDTF">2026-02-04T14:31:34Z</dcterms:created>
  <dcterms:modified xsi:type="dcterms:W3CDTF">2026-04-23T11:03:41Z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2025-11-10T00:00:00Z</vt:filetime>
  </property>
  <property fmtid="{D5CDD505-2E9C-101B-9397-08002B2CF9AE}" pid="3" name="Creator">
    <vt:lpwstr>Adobe InDesign 20.5 (Windows)</vt:lpwstr>
  </property>
  <property fmtid="{D5CDD505-2E9C-101B-9397-08002B2CF9AE}" pid="4" name="LastSaved">
    <vt:filetime>2026-02-04T00:00:00Z</vt:filetime>
  </property>
  <property fmtid="{D5CDD505-2E9C-101B-9397-08002B2CF9AE}" pid="5" name="Producer">
    <vt:lpwstr>Adobe PDF Library 17.0</vt:lpwstr>
  </property>
</Properties>
</file>